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slides/slide76.xml" ContentType="application/vnd.openxmlformats-officedocument.presentationml.slide+xml"/>
  <Override PartName="/ppt/slides/slide94.xml" ContentType="application/vnd.openxmlformats-officedocument.presentationml.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s/slide83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slides/slide72.xml" ContentType="application/vnd.openxmlformats-officedocument.presentationml.slide+xml"/>
  <Override PartName="/ppt/slides/slide90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theme/themeOverride1.xml" ContentType="application/vnd.openxmlformats-officedocument.themeOverride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s/slide99.xml" ContentType="application/vnd.openxmlformats-officedocument.presentationml.slide+xml"/>
  <Override PartName="/ppt/diagrams/layout1.xml" ContentType="application/vnd.openxmlformats-officedocument.drawingml.diagramLayout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77.xml" ContentType="application/vnd.openxmlformats-officedocument.presentationml.slide+xml"/>
  <Override PartName="/ppt/slides/slide88.xml" ContentType="application/vnd.openxmlformats-officedocument.presentationml.slide+xml"/>
  <Override PartName="/ppt/viewProps.xml" ContentType="application/vnd.openxmlformats-officedocument.presentationml.viewProps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s/slide75.xml" ContentType="application/vnd.openxmlformats-officedocument.presentationml.slide+xml"/>
  <Override PartName="/ppt/slides/slide86.xml" ContentType="application/vnd.openxmlformats-officedocument.presentationml.slide+xml"/>
  <Override PartName="/ppt/slides/slide95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slides/slide73.xml" ContentType="application/vnd.openxmlformats-officedocument.presentationml.slide+xml"/>
  <Override PartName="/ppt/slides/slide84.xml" ContentType="application/vnd.openxmlformats-officedocument.presentationml.slide+xml"/>
  <Override PartName="/ppt/slides/slide93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rawing1.xml" ContentType="application/vnd.ms-office.drawingml.diagramDrawing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s/slide71.xml" ContentType="application/vnd.openxmlformats-officedocument.presentationml.slide+xml"/>
  <Override PartName="/ppt/slides/slide80.xml" ContentType="application/vnd.openxmlformats-officedocument.presentationml.slide+xml"/>
  <Override PartName="/ppt/slides/slide82.xml" ContentType="application/vnd.openxmlformats-officedocument.presentationml.slide+xml"/>
  <Override PartName="/ppt/slides/slide91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slideLayouts/slideLayout16.xml" ContentType="application/vnd.openxmlformats-officedocument.presentationml.slideLayout+xml"/>
  <Override PartName="/ppt/diagrams/quickStyle1.xml" ContentType="application/vnd.openxmlformats-officedocument.drawingml.diagramStyl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Override2.xml" ContentType="application/vnd.openxmlformats-officedocument.themeOverr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9.xml" ContentType="application/vnd.openxmlformats-officedocument.presentationml.slide+xml"/>
  <Override PartName="/ppt/slides/slide98.xml" ContentType="application/vnd.openxmlformats-officedocument.presentationml.slide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slides/slide78.xml" ContentType="application/vnd.openxmlformats-officedocument.presentationml.slide+xml"/>
  <Override PartName="/ppt/slides/slide87.xml" ContentType="application/vnd.openxmlformats-officedocument.presentationml.slide+xml"/>
  <Override PartName="/ppt/slides/slide96.xml" ContentType="application/vnd.openxmlformats-officedocument.presentationml.slide+xml"/>
  <Override PartName="/ppt/charts/chart2.xml" ContentType="application/vnd.openxmlformats-officedocument.drawingml.chart+xml"/>
  <Override PartName="/ppt/diagrams/data1.xml" ContentType="application/vnd.openxmlformats-officedocument.drawingml.diagramData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s/slide85.xml" ContentType="application/vnd.openxmlformats-officedocument.presentationml.slide+xml"/>
  <Override PartName="/ppt/slideLayouts/slideLayout8.xml" ContentType="application/vnd.openxmlformats-officedocument.presentationml.slideLayout+xml"/>
  <Override PartName="/ppt/diagrams/colors1.xml" ContentType="application/vnd.openxmlformats-officedocument.drawingml.diagramColors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s/slide74.xml" ContentType="application/vnd.openxmlformats-officedocument.presentationml.slide+xml"/>
  <Override PartName="/ppt/slides/slide92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s/slide81.xml" ContentType="application/vnd.openxmlformats-officedocument.presentationml.slide+xml"/>
  <Override PartName="/ppt/slideLayouts/slideLayout15.xml" ContentType="application/vnd.openxmlformats-officedocument.presentationml.slideLayout+xml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s/slide70.xml" ContentType="application/vnd.openxmlformats-officedocument.presentationml.slide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  <Override PartName="/ppt/slides/slide79.xml" ContentType="application/vnd.openxmlformats-officedocument.presentationml.slide+xml"/>
  <Override PartName="/ppt/slides/slide7.xml" ContentType="application/vnd.openxmlformats-officedocument.presentationml.slide+xml"/>
  <Override PartName="/ppt/slides/slide68.xml" ContentType="application/vnd.openxmlformats-officedocument.presentationml.slide+xml"/>
  <Override PartName="/ppt/slides/slide97.xml" ContentType="application/vnd.openxmlformats-officedocument.presentationml.slide+xml"/>
  <Override PartName="/ppt/slideLayouts/slideLayout9.xml" ContentType="application/vnd.openxmlformats-officedocument.presentationml.slideLayout+xml"/>
  <Override PartName="/ppt/charts/chart1.xml" ContentType="application/vnd.openxmlformats-officedocument.drawingml.char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3" r:id="rId2"/>
  </p:sldMasterIdLst>
  <p:notesMasterIdLst>
    <p:notesMasterId r:id="rId102"/>
  </p:notesMasterIdLst>
  <p:sldIdLst>
    <p:sldId id="380" r:id="rId3"/>
    <p:sldId id="256" r:id="rId4"/>
    <p:sldId id="434" r:id="rId5"/>
    <p:sldId id="386" r:id="rId6"/>
    <p:sldId id="433" r:id="rId7"/>
    <p:sldId id="338" r:id="rId8"/>
    <p:sldId id="432" r:id="rId9"/>
    <p:sldId id="435" r:id="rId10"/>
    <p:sldId id="387" r:id="rId11"/>
    <p:sldId id="436" r:id="rId12"/>
    <p:sldId id="479" r:id="rId13"/>
    <p:sldId id="480" r:id="rId14"/>
    <p:sldId id="284" r:id="rId15"/>
    <p:sldId id="348" r:id="rId16"/>
    <p:sldId id="443" r:id="rId17"/>
    <p:sldId id="397" r:id="rId18"/>
    <p:sldId id="437" r:id="rId19"/>
    <p:sldId id="308" r:id="rId20"/>
    <p:sldId id="360" r:id="rId21"/>
    <p:sldId id="307" r:id="rId22"/>
    <p:sldId id="266" r:id="rId23"/>
    <p:sldId id="309" r:id="rId24"/>
    <p:sldId id="311" r:id="rId25"/>
    <p:sldId id="310" r:id="rId26"/>
    <p:sldId id="267" r:id="rId27"/>
    <p:sldId id="396" r:id="rId28"/>
    <p:sldId id="438" r:id="rId29"/>
    <p:sldId id="450" r:id="rId30"/>
    <p:sldId id="483" r:id="rId31"/>
    <p:sldId id="440" r:id="rId32"/>
    <p:sldId id="441" r:id="rId33"/>
    <p:sldId id="444" r:id="rId34"/>
    <p:sldId id="451" r:id="rId35"/>
    <p:sldId id="447" r:id="rId36"/>
    <p:sldId id="452" r:id="rId37"/>
    <p:sldId id="446" r:id="rId38"/>
    <p:sldId id="448" r:id="rId39"/>
    <p:sldId id="453" r:id="rId40"/>
    <p:sldId id="454" r:id="rId41"/>
    <p:sldId id="445" r:id="rId42"/>
    <p:sldId id="455" r:id="rId43"/>
    <p:sldId id="460" r:id="rId44"/>
    <p:sldId id="459" r:id="rId45"/>
    <p:sldId id="458" r:id="rId46"/>
    <p:sldId id="457" r:id="rId47"/>
    <p:sldId id="456" r:id="rId48"/>
    <p:sldId id="449" r:id="rId49"/>
    <p:sldId id="467" r:id="rId50"/>
    <p:sldId id="461" r:id="rId51"/>
    <p:sldId id="468" r:id="rId52"/>
    <p:sldId id="465" r:id="rId53"/>
    <p:sldId id="466" r:id="rId54"/>
    <p:sldId id="464" r:id="rId55"/>
    <p:sldId id="463" r:id="rId56"/>
    <p:sldId id="470" r:id="rId57"/>
    <p:sldId id="469" r:id="rId58"/>
    <p:sldId id="462" r:id="rId59"/>
    <p:sldId id="471" r:id="rId60"/>
    <p:sldId id="481" r:id="rId61"/>
    <p:sldId id="486" r:id="rId62"/>
    <p:sldId id="472" r:id="rId63"/>
    <p:sldId id="473" r:id="rId64"/>
    <p:sldId id="474" r:id="rId65"/>
    <p:sldId id="475" r:id="rId66"/>
    <p:sldId id="476" r:id="rId67"/>
    <p:sldId id="482" r:id="rId68"/>
    <p:sldId id="484" r:id="rId69"/>
    <p:sldId id="485" r:id="rId70"/>
    <p:sldId id="487" r:id="rId71"/>
    <p:sldId id="478" r:id="rId72"/>
    <p:sldId id="379" r:id="rId73"/>
    <p:sldId id="383" r:id="rId74"/>
    <p:sldId id="384" r:id="rId75"/>
    <p:sldId id="285" r:id="rId76"/>
    <p:sldId id="264" r:id="rId77"/>
    <p:sldId id="265" r:id="rId78"/>
    <p:sldId id="258" r:id="rId79"/>
    <p:sldId id="261" r:id="rId80"/>
    <p:sldId id="302" r:id="rId81"/>
    <p:sldId id="419" r:id="rId82"/>
    <p:sldId id="420" r:id="rId83"/>
    <p:sldId id="349" r:id="rId84"/>
    <p:sldId id="351" r:id="rId85"/>
    <p:sldId id="350" r:id="rId86"/>
    <p:sldId id="370" r:id="rId87"/>
    <p:sldId id="334" r:id="rId88"/>
    <p:sldId id="313" r:id="rId89"/>
    <p:sldId id="314" r:id="rId90"/>
    <p:sldId id="315" r:id="rId91"/>
    <p:sldId id="317" r:id="rId92"/>
    <p:sldId id="319" r:id="rId93"/>
    <p:sldId id="320" r:id="rId94"/>
    <p:sldId id="322" r:id="rId95"/>
    <p:sldId id="323" r:id="rId96"/>
    <p:sldId id="325" r:id="rId97"/>
    <p:sldId id="326" r:id="rId98"/>
    <p:sldId id="412" r:id="rId99"/>
    <p:sldId id="426" r:id="rId100"/>
    <p:sldId id="421" r:id="rId101"/>
  </p:sldIdLst>
  <p:sldSz cx="9906000" cy="6858000" type="A4"/>
  <p:notesSz cx="6797675" cy="9926638"/>
  <p:defaultTextStyle>
    <a:defPPr>
      <a:defRPr lang="ko-KR"/>
    </a:defPPr>
    <a:lvl1pPr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panose="020B0600000101010101" pitchFamily="50" charset="-127"/>
        <a:ea typeface="굴림" panose="020B0600000101010101" pitchFamily="50" charset="-127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328">
          <p15:clr>
            <a:srgbClr val="A4A3A4"/>
          </p15:clr>
        </p15:guide>
        <p15:guide id="2" orient="horz" pos="1434">
          <p15:clr>
            <a:srgbClr val="A4A3A4"/>
          </p15:clr>
        </p15:guide>
        <p15:guide id="3" orient="horz" pos="636">
          <p15:clr>
            <a:srgbClr val="A4A3A4"/>
          </p15:clr>
        </p15:guide>
        <p15:guide id="4" orient="horz" pos="1480">
          <p15:clr>
            <a:srgbClr val="A4A3A4"/>
          </p15:clr>
        </p15:guide>
        <p15:guide id="5" orient="horz" pos="3868">
          <p15:clr>
            <a:srgbClr val="A4A3A4"/>
          </p15:clr>
        </p15:guide>
        <p15:guide id="6" orient="horz" pos="2274">
          <p15:clr>
            <a:srgbClr val="A4A3A4"/>
          </p15:clr>
        </p15:guide>
        <p15:guide id="7" pos="3846">
          <p15:clr>
            <a:srgbClr val="A4A3A4"/>
          </p15:clr>
        </p15:guide>
        <p15:guide id="8" pos="535">
          <p15:clr>
            <a:srgbClr val="A4A3A4"/>
          </p15:clr>
        </p15:guide>
        <p15:guide id="9" pos="5751">
          <p15:clr>
            <a:srgbClr val="A4A3A4"/>
          </p15:clr>
        </p15:guide>
        <p15:guide id="10" pos="2031">
          <p15:clr>
            <a:srgbClr val="A4A3A4"/>
          </p15:clr>
        </p15:guide>
        <p15:guide id="11" pos="1759">
          <p15:clr>
            <a:srgbClr val="A4A3A4"/>
          </p15:clr>
        </p15:guide>
        <p15:guide id="12" pos="4345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3127" userDrawn="1">
          <p15:clr>
            <a:srgbClr val="A4A3A4"/>
          </p15:clr>
        </p15:guide>
        <p15:guide id="2" pos="2141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FF0000"/>
    <a:srgbClr val="CC6600"/>
    <a:srgbClr val="2204FC"/>
    <a:srgbClr val="99FF99"/>
    <a:srgbClr val="FFFFFF"/>
    <a:srgbClr val="CC0000"/>
    <a:srgbClr val="FF9933"/>
    <a:srgbClr val="FF9900"/>
    <a:srgbClr val="FFFF99"/>
    <a:srgbClr val="B2B2B2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74C1A8A3-306A-4EB7-A6B1-4F7E0EB9C5D6}" styleName="보통 스타일 3 - 강조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37CE84F3-28C3-443E-9E96-99CF82512B78}" styleName="어두운 스타일 1 - 강조 2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wholeTbl>
    <a:band1H>
      <a:tcStyle>
        <a:tcBdr/>
        <a:fill>
          <a:solidFill>
            <a:schemeClr val="accent2">
              <a:shade val="60000"/>
            </a:schemeClr>
          </a:solidFill>
        </a:fill>
      </a:tcStyle>
    </a:band1H>
    <a:band1V>
      <a:tcStyle>
        <a:tcBdr/>
        <a:fill>
          <a:solidFill>
            <a:schemeClr val="accent2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2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2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2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28" autoAdjust="0"/>
    <p:restoredTop sz="94634" autoAdjust="0"/>
  </p:normalViewPr>
  <p:slideViewPr>
    <p:cSldViewPr>
      <p:cViewPr varScale="1">
        <p:scale>
          <a:sx n="76" d="100"/>
          <a:sy n="76" d="100"/>
        </p:scale>
        <p:origin x="-108" y="-270"/>
      </p:cViewPr>
      <p:guideLst>
        <p:guide orient="horz" pos="2328"/>
        <p:guide orient="horz" pos="1434"/>
        <p:guide orient="horz" pos="636"/>
        <p:guide orient="horz" pos="1480"/>
        <p:guide orient="horz" pos="3868"/>
        <p:guide orient="horz" pos="2274"/>
        <p:guide pos="3846"/>
        <p:guide pos="535"/>
        <p:guide pos="5751"/>
        <p:guide pos="2031"/>
        <p:guide pos="1759"/>
        <p:guide pos="4345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2" d="100"/>
          <a:sy n="82" d="100"/>
        </p:scale>
        <p:origin x="-2016" y="-96"/>
      </p:cViewPr>
      <p:guideLst>
        <p:guide orient="horz" pos="3127"/>
        <p:guide pos="2141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tableStyles" Target="tableStyle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oleObject" Target="file:///C:\Documents%20and%20Settings\aaa\&#48148;&#53461;%20&#54868;&#47732;\Coursenew_Excel_2010-12-12.xls" TargetMode="External"/><Relationship Id="rId1" Type="http://schemas.openxmlformats.org/officeDocument/2006/relationships/themeOverride" Target="../theme/themeOverride1.xml"/></Relationships>
</file>

<file path=ppt/charts/_rels/chart2.xml.rels><?xml version="1.0" encoding="UTF-8" standalone="yes"?>
<Relationships xmlns="http://schemas.openxmlformats.org/package/2006/relationships"><Relationship Id="rId2" Type="http://schemas.openxmlformats.org/officeDocument/2006/relationships/oleObject" Target="file:///C:\Documents%20and%20Settings\aaa\&#48148;&#53461;%20&#54868;&#47732;\&#49884;&#46020;&#48324;&#44288;&#44305;&#51648;&#48169;&#47928;&#44061;&#49688;.xls" TargetMode="External"/><Relationship Id="rId1" Type="http://schemas.openxmlformats.org/officeDocument/2006/relationships/themeOverride" Target="../theme/themeOverrid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lang val="ko-KR"/>
  <c:clrMapOvr bg1="lt1" tx1="dk1" bg2="lt2" tx2="dk2" accent1="accent1" accent2="accent2" accent3="accent3" accent4="accent4" accent5="accent5" accent6="accent6" hlink="hlink" folHlink="folHlink"/>
  <c:chart>
    <c:plotArea>
      <c:layout>
        <c:manualLayout>
          <c:layoutTarget val="inner"/>
          <c:xMode val="edge"/>
          <c:yMode val="edge"/>
          <c:x val="0.13366885389326341"/>
          <c:y val="5.1400554097404488E-2"/>
          <c:w val="0.85376312335958993"/>
          <c:h val="0.76213728492271759"/>
        </c:manualLayout>
      </c:layout>
      <c:barChart>
        <c:barDir val="col"/>
        <c:grouping val="clustered"/>
        <c:ser>
          <c:idx val="0"/>
          <c:order val="0"/>
          <c:tx>
            <c:strRef>
              <c:f>'Coursenew_Excel_2010-12-12'!$B$2:$B$3</c:f>
              <c:strCache>
                <c:ptCount val="1"/>
                <c:pt idx="0">
                  <c:v>2004 인구</c:v>
                </c:pt>
              </c:strCache>
            </c:strRef>
          </c:tx>
          <c:cat>
            <c:strRef>
              <c:f>'Coursenew_Excel_2010-12-12'!$A$4:$A$21</c:f>
              <c:strCache>
                <c:ptCount val="18"/>
                <c:pt idx="0">
                  <c:v>계</c:v>
                </c:pt>
                <c:pt idx="1">
                  <c:v>서울</c:v>
                </c:pt>
                <c:pt idx="2">
                  <c:v>부산</c:v>
                </c:pt>
                <c:pt idx="3">
                  <c:v>대구</c:v>
                </c:pt>
                <c:pt idx="4">
                  <c:v>인천</c:v>
                </c:pt>
                <c:pt idx="5">
                  <c:v>광주</c:v>
                </c:pt>
                <c:pt idx="6">
                  <c:v>대전</c:v>
                </c:pt>
                <c:pt idx="7">
                  <c:v>울산</c:v>
                </c:pt>
                <c:pt idx="8">
                  <c:v>경기</c:v>
                </c:pt>
                <c:pt idx="9">
                  <c:v>강원</c:v>
                </c:pt>
                <c:pt idx="10">
                  <c:v>충북</c:v>
                </c:pt>
                <c:pt idx="11">
                  <c:v>충남</c:v>
                </c:pt>
                <c:pt idx="12">
                  <c:v>전북</c:v>
                </c:pt>
                <c:pt idx="13">
                  <c:v>전남</c:v>
                </c:pt>
                <c:pt idx="14">
                  <c:v>경북</c:v>
                </c:pt>
                <c:pt idx="15">
                  <c:v>경남</c:v>
                </c:pt>
                <c:pt idx="16">
                  <c:v>제주</c:v>
                </c:pt>
                <c:pt idx="17">
                  <c:v>수도권</c:v>
                </c:pt>
              </c:strCache>
            </c:strRef>
          </c:cat>
          <c:val>
            <c:numRef>
              <c:f>'Coursenew_Excel_2010-12-12'!$B$4:$B$21</c:f>
            </c:numRef>
          </c:val>
        </c:ser>
        <c:ser>
          <c:idx val="1"/>
          <c:order val="1"/>
          <c:tx>
            <c:strRef>
              <c:f>'Coursenew_Excel_2010-12-12'!$C$2:$C$3</c:f>
              <c:strCache>
                <c:ptCount val="1"/>
                <c:pt idx="0">
                  <c:v>2004 인구밀도</c:v>
                </c:pt>
              </c:strCache>
            </c:strRef>
          </c:tx>
          <c:cat>
            <c:strRef>
              <c:f>'Coursenew_Excel_2010-12-12'!$A$4:$A$21</c:f>
              <c:strCache>
                <c:ptCount val="18"/>
                <c:pt idx="0">
                  <c:v>계</c:v>
                </c:pt>
                <c:pt idx="1">
                  <c:v>서울</c:v>
                </c:pt>
                <c:pt idx="2">
                  <c:v>부산</c:v>
                </c:pt>
                <c:pt idx="3">
                  <c:v>대구</c:v>
                </c:pt>
                <c:pt idx="4">
                  <c:v>인천</c:v>
                </c:pt>
                <c:pt idx="5">
                  <c:v>광주</c:v>
                </c:pt>
                <c:pt idx="6">
                  <c:v>대전</c:v>
                </c:pt>
                <c:pt idx="7">
                  <c:v>울산</c:v>
                </c:pt>
                <c:pt idx="8">
                  <c:v>경기</c:v>
                </c:pt>
                <c:pt idx="9">
                  <c:v>강원</c:v>
                </c:pt>
                <c:pt idx="10">
                  <c:v>충북</c:v>
                </c:pt>
                <c:pt idx="11">
                  <c:v>충남</c:v>
                </c:pt>
                <c:pt idx="12">
                  <c:v>전북</c:v>
                </c:pt>
                <c:pt idx="13">
                  <c:v>전남</c:v>
                </c:pt>
                <c:pt idx="14">
                  <c:v>경북</c:v>
                </c:pt>
                <c:pt idx="15">
                  <c:v>경남</c:v>
                </c:pt>
                <c:pt idx="16">
                  <c:v>제주</c:v>
                </c:pt>
                <c:pt idx="17">
                  <c:v>수도권</c:v>
                </c:pt>
              </c:strCache>
            </c:strRef>
          </c:cat>
          <c:val>
            <c:numRef>
              <c:f>'Coursenew_Excel_2010-12-12'!$C$4:$C$21</c:f>
            </c:numRef>
          </c:val>
        </c:ser>
        <c:ser>
          <c:idx val="2"/>
          <c:order val="2"/>
          <c:tx>
            <c:strRef>
              <c:f>'Coursenew_Excel_2010-12-12'!$D$2:$D$3</c:f>
              <c:strCache>
                <c:ptCount val="1"/>
                <c:pt idx="0">
                  <c:v>2005 인구</c:v>
                </c:pt>
              </c:strCache>
            </c:strRef>
          </c:tx>
          <c:cat>
            <c:strRef>
              <c:f>'Coursenew_Excel_2010-12-12'!$A$4:$A$21</c:f>
              <c:strCache>
                <c:ptCount val="18"/>
                <c:pt idx="0">
                  <c:v>계</c:v>
                </c:pt>
                <c:pt idx="1">
                  <c:v>서울</c:v>
                </c:pt>
                <c:pt idx="2">
                  <c:v>부산</c:v>
                </c:pt>
                <c:pt idx="3">
                  <c:v>대구</c:v>
                </c:pt>
                <c:pt idx="4">
                  <c:v>인천</c:v>
                </c:pt>
                <c:pt idx="5">
                  <c:v>광주</c:v>
                </c:pt>
                <c:pt idx="6">
                  <c:v>대전</c:v>
                </c:pt>
                <c:pt idx="7">
                  <c:v>울산</c:v>
                </c:pt>
                <c:pt idx="8">
                  <c:v>경기</c:v>
                </c:pt>
                <c:pt idx="9">
                  <c:v>강원</c:v>
                </c:pt>
                <c:pt idx="10">
                  <c:v>충북</c:v>
                </c:pt>
                <c:pt idx="11">
                  <c:v>충남</c:v>
                </c:pt>
                <c:pt idx="12">
                  <c:v>전북</c:v>
                </c:pt>
                <c:pt idx="13">
                  <c:v>전남</c:v>
                </c:pt>
                <c:pt idx="14">
                  <c:v>경북</c:v>
                </c:pt>
                <c:pt idx="15">
                  <c:v>경남</c:v>
                </c:pt>
                <c:pt idx="16">
                  <c:v>제주</c:v>
                </c:pt>
                <c:pt idx="17">
                  <c:v>수도권</c:v>
                </c:pt>
              </c:strCache>
            </c:strRef>
          </c:cat>
          <c:val>
            <c:numRef>
              <c:f>'Coursenew_Excel_2010-12-12'!$D$4:$D$21</c:f>
            </c:numRef>
          </c:val>
        </c:ser>
        <c:ser>
          <c:idx val="3"/>
          <c:order val="3"/>
          <c:tx>
            <c:strRef>
              <c:f>'Coursenew_Excel_2010-12-12'!$E$2:$E$3</c:f>
              <c:strCache>
                <c:ptCount val="1"/>
                <c:pt idx="0">
                  <c:v>2005 인구밀도</c:v>
                </c:pt>
              </c:strCache>
            </c:strRef>
          </c:tx>
          <c:cat>
            <c:strRef>
              <c:f>'Coursenew_Excel_2010-12-12'!$A$4:$A$21</c:f>
              <c:strCache>
                <c:ptCount val="18"/>
                <c:pt idx="0">
                  <c:v>계</c:v>
                </c:pt>
                <c:pt idx="1">
                  <c:v>서울</c:v>
                </c:pt>
                <c:pt idx="2">
                  <c:v>부산</c:v>
                </c:pt>
                <c:pt idx="3">
                  <c:v>대구</c:v>
                </c:pt>
                <c:pt idx="4">
                  <c:v>인천</c:v>
                </c:pt>
                <c:pt idx="5">
                  <c:v>광주</c:v>
                </c:pt>
                <c:pt idx="6">
                  <c:v>대전</c:v>
                </c:pt>
                <c:pt idx="7">
                  <c:v>울산</c:v>
                </c:pt>
                <c:pt idx="8">
                  <c:v>경기</c:v>
                </c:pt>
                <c:pt idx="9">
                  <c:v>강원</c:v>
                </c:pt>
                <c:pt idx="10">
                  <c:v>충북</c:v>
                </c:pt>
                <c:pt idx="11">
                  <c:v>충남</c:v>
                </c:pt>
                <c:pt idx="12">
                  <c:v>전북</c:v>
                </c:pt>
                <c:pt idx="13">
                  <c:v>전남</c:v>
                </c:pt>
                <c:pt idx="14">
                  <c:v>경북</c:v>
                </c:pt>
                <c:pt idx="15">
                  <c:v>경남</c:v>
                </c:pt>
                <c:pt idx="16">
                  <c:v>제주</c:v>
                </c:pt>
                <c:pt idx="17">
                  <c:v>수도권</c:v>
                </c:pt>
              </c:strCache>
            </c:strRef>
          </c:cat>
          <c:val>
            <c:numRef>
              <c:f>'Coursenew_Excel_2010-12-12'!$E$4:$E$21</c:f>
            </c:numRef>
          </c:val>
        </c:ser>
        <c:ser>
          <c:idx val="4"/>
          <c:order val="4"/>
          <c:tx>
            <c:strRef>
              <c:f>'Coursenew_Excel_2010-12-12'!$F$2:$F$3</c:f>
              <c:strCache>
                <c:ptCount val="1"/>
                <c:pt idx="0">
                  <c:v>2006 인구</c:v>
                </c:pt>
              </c:strCache>
            </c:strRef>
          </c:tx>
          <c:cat>
            <c:strRef>
              <c:f>'Coursenew_Excel_2010-12-12'!$A$4:$A$21</c:f>
              <c:strCache>
                <c:ptCount val="18"/>
                <c:pt idx="0">
                  <c:v>계</c:v>
                </c:pt>
                <c:pt idx="1">
                  <c:v>서울</c:v>
                </c:pt>
                <c:pt idx="2">
                  <c:v>부산</c:v>
                </c:pt>
                <c:pt idx="3">
                  <c:v>대구</c:v>
                </c:pt>
                <c:pt idx="4">
                  <c:v>인천</c:v>
                </c:pt>
                <c:pt idx="5">
                  <c:v>광주</c:v>
                </c:pt>
                <c:pt idx="6">
                  <c:v>대전</c:v>
                </c:pt>
                <c:pt idx="7">
                  <c:v>울산</c:v>
                </c:pt>
                <c:pt idx="8">
                  <c:v>경기</c:v>
                </c:pt>
                <c:pt idx="9">
                  <c:v>강원</c:v>
                </c:pt>
                <c:pt idx="10">
                  <c:v>충북</c:v>
                </c:pt>
                <c:pt idx="11">
                  <c:v>충남</c:v>
                </c:pt>
                <c:pt idx="12">
                  <c:v>전북</c:v>
                </c:pt>
                <c:pt idx="13">
                  <c:v>전남</c:v>
                </c:pt>
                <c:pt idx="14">
                  <c:v>경북</c:v>
                </c:pt>
                <c:pt idx="15">
                  <c:v>경남</c:v>
                </c:pt>
                <c:pt idx="16">
                  <c:v>제주</c:v>
                </c:pt>
                <c:pt idx="17">
                  <c:v>수도권</c:v>
                </c:pt>
              </c:strCache>
            </c:strRef>
          </c:cat>
          <c:val>
            <c:numRef>
              <c:f>'Coursenew_Excel_2010-12-12'!$F$4:$F$21</c:f>
            </c:numRef>
          </c:val>
        </c:ser>
        <c:ser>
          <c:idx val="5"/>
          <c:order val="5"/>
          <c:tx>
            <c:strRef>
              <c:f>'Coursenew_Excel_2010-12-12'!$G$2:$G$3</c:f>
              <c:strCache>
                <c:ptCount val="1"/>
                <c:pt idx="0">
                  <c:v>2006 인구밀도</c:v>
                </c:pt>
              </c:strCache>
            </c:strRef>
          </c:tx>
          <c:cat>
            <c:strRef>
              <c:f>'Coursenew_Excel_2010-12-12'!$A$4:$A$21</c:f>
              <c:strCache>
                <c:ptCount val="18"/>
                <c:pt idx="0">
                  <c:v>계</c:v>
                </c:pt>
                <c:pt idx="1">
                  <c:v>서울</c:v>
                </c:pt>
                <c:pt idx="2">
                  <c:v>부산</c:v>
                </c:pt>
                <c:pt idx="3">
                  <c:v>대구</c:v>
                </c:pt>
                <c:pt idx="4">
                  <c:v>인천</c:v>
                </c:pt>
                <c:pt idx="5">
                  <c:v>광주</c:v>
                </c:pt>
                <c:pt idx="6">
                  <c:v>대전</c:v>
                </c:pt>
                <c:pt idx="7">
                  <c:v>울산</c:v>
                </c:pt>
                <c:pt idx="8">
                  <c:v>경기</c:v>
                </c:pt>
                <c:pt idx="9">
                  <c:v>강원</c:v>
                </c:pt>
                <c:pt idx="10">
                  <c:v>충북</c:v>
                </c:pt>
                <c:pt idx="11">
                  <c:v>충남</c:v>
                </c:pt>
                <c:pt idx="12">
                  <c:v>전북</c:v>
                </c:pt>
                <c:pt idx="13">
                  <c:v>전남</c:v>
                </c:pt>
                <c:pt idx="14">
                  <c:v>경북</c:v>
                </c:pt>
                <c:pt idx="15">
                  <c:v>경남</c:v>
                </c:pt>
                <c:pt idx="16">
                  <c:v>제주</c:v>
                </c:pt>
                <c:pt idx="17">
                  <c:v>수도권</c:v>
                </c:pt>
              </c:strCache>
            </c:strRef>
          </c:cat>
          <c:val>
            <c:numRef>
              <c:f>'Coursenew_Excel_2010-12-12'!$G$4:$G$21</c:f>
            </c:numRef>
          </c:val>
        </c:ser>
        <c:ser>
          <c:idx val="6"/>
          <c:order val="6"/>
          <c:tx>
            <c:strRef>
              <c:f>'Coursenew_Excel_2010-12-12'!$H$2:$H$3</c:f>
              <c:strCache>
                <c:ptCount val="1"/>
                <c:pt idx="0">
                  <c:v>2007 인구</c:v>
                </c:pt>
              </c:strCache>
            </c:strRef>
          </c:tx>
          <c:cat>
            <c:strRef>
              <c:f>'Coursenew_Excel_2010-12-12'!$A$4:$A$21</c:f>
              <c:strCache>
                <c:ptCount val="18"/>
                <c:pt idx="0">
                  <c:v>계</c:v>
                </c:pt>
                <c:pt idx="1">
                  <c:v>서울</c:v>
                </c:pt>
                <c:pt idx="2">
                  <c:v>부산</c:v>
                </c:pt>
                <c:pt idx="3">
                  <c:v>대구</c:v>
                </c:pt>
                <c:pt idx="4">
                  <c:v>인천</c:v>
                </c:pt>
                <c:pt idx="5">
                  <c:v>광주</c:v>
                </c:pt>
                <c:pt idx="6">
                  <c:v>대전</c:v>
                </c:pt>
                <c:pt idx="7">
                  <c:v>울산</c:v>
                </c:pt>
                <c:pt idx="8">
                  <c:v>경기</c:v>
                </c:pt>
                <c:pt idx="9">
                  <c:v>강원</c:v>
                </c:pt>
                <c:pt idx="10">
                  <c:v>충북</c:v>
                </c:pt>
                <c:pt idx="11">
                  <c:v>충남</c:v>
                </c:pt>
                <c:pt idx="12">
                  <c:v>전북</c:v>
                </c:pt>
                <c:pt idx="13">
                  <c:v>전남</c:v>
                </c:pt>
                <c:pt idx="14">
                  <c:v>경북</c:v>
                </c:pt>
                <c:pt idx="15">
                  <c:v>경남</c:v>
                </c:pt>
                <c:pt idx="16">
                  <c:v>제주</c:v>
                </c:pt>
                <c:pt idx="17">
                  <c:v>수도권</c:v>
                </c:pt>
              </c:strCache>
            </c:strRef>
          </c:cat>
          <c:val>
            <c:numRef>
              <c:f>'Coursenew_Excel_2010-12-12'!$H$4:$H$21</c:f>
            </c:numRef>
          </c:val>
        </c:ser>
        <c:ser>
          <c:idx val="7"/>
          <c:order val="7"/>
          <c:tx>
            <c:strRef>
              <c:f>'Coursenew_Excel_2010-12-12'!$I$2:$I$3</c:f>
              <c:strCache>
                <c:ptCount val="1"/>
                <c:pt idx="0">
                  <c:v>2007 인구밀도</c:v>
                </c:pt>
              </c:strCache>
            </c:strRef>
          </c:tx>
          <c:cat>
            <c:strRef>
              <c:f>'Coursenew_Excel_2010-12-12'!$A$4:$A$21</c:f>
              <c:strCache>
                <c:ptCount val="18"/>
                <c:pt idx="0">
                  <c:v>계</c:v>
                </c:pt>
                <c:pt idx="1">
                  <c:v>서울</c:v>
                </c:pt>
                <c:pt idx="2">
                  <c:v>부산</c:v>
                </c:pt>
                <c:pt idx="3">
                  <c:v>대구</c:v>
                </c:pt>
                <c:pt idx="4">
                  <c:v>인천</c:v>
                </c:pt>
                <c:pt idx="5">
                  <c:v>광주</c:v>
                </c:pt>
                <c:pt idx="6">
                  <c:v>대전</c:v>
                </c:pt>
                <c:pt idx="7">
                  <c:v>울산</c:v>
                </c:pt>
                <c:pt idx="8">
                  <c:v>경기</c:v>
                </c:pt>
                <c:pt idx="9">
                  <c:v>강원</c:v>
                </c:pt>
                <c:pt idx="10">
                  <c:v>충북</c:v>
                </c:pt>
                <c:pt idx="11">
                  <c:v>충남</c:v>
                </c:pt>
                <c:pt idx="12">
                  <c:v>전북</c:v>
                </c:pt>
                <c:pt idx="13">
                  <c:v>전남</c:v>
                </c:pt>
                <c:pt idx="14">
                  <c:v>경북</c:v>
                </c:pt>
                <c:pt idx="15">
                  <c:v>경남</c:v>
                </c:pt>
                <c:pt idx="16">
                  <c:v>제주</c:v>
                </c:pt>
                <c:pt idx="17">
                  <c:v>수도권</c:v>
                </c:pt>
              </c:strCache>
            </c:strRef>
          </c:cat>
          <c:val>
            <c:numRef>
              <c:f>'Coursenew_Excel_2010-12-12'!$I$4:$I$21</c:f>
            </c:numRef>
          </c:val>
        </c:ser>
        <c:ser>
          <c:idx val="8"/>
          <c:order val="8"/>
          <c:tx>
            <c:strRef>
              <c:f>'Coursenew_Excel_2010-12-12'!$J$2:$J$3</c:f>
              <c:strCache>
                <c:ptCount val="1"/>
                <c:pt idx="0">
                  <c:v>2008 인구</c:v>
                </c:pt>
              </c:strCache>
            </c:strRef>
          </c:tx>
          <c:cat>
            <c:strRef>
              <c:f>'Coursenew_Excel_2010-12-12'!$A$4:$A$21</c:f>
              <c:strCache>
                <c:ptCount val="18"/>
                <c:pt idx="0">
                  <c:v>계</c:v>
                </c:pt>
                <c:pt idx="1">
                  <c:v>서울</c:v>
                </c:pt>
                <c:pt idx="2">
                  <c:v>부산</c:v>
                </c:pt>
                <c:pt idx="3">
                  <c:v>대구</c:v>
                </c:pt>
                <c:pt idx="4">
                  <c:v>인천</c:v>
                </c:pt>
                <c:pt idx="5">
                  <c:v>광주</c:v>
                </c:pt>
                <c:pt idx="6">
                  <c:v>대전</c:v>
                </c:pt>
                <c:pt idx="7">
                  <c:v>울산</c:v>
                </c:pt>
                <c:pt idx="8">
                  <c:v>경기</c:v>
                </c:pt>
                <c:pt idx="9">
                  <c:v>강원</c:v>
                </c:pt>
                <c:pt idx="10">
                  <c:v>충북</c:v>
                </c:pt>
                <c:pt idx="11">
                  <c:v>충남</c:v>
                </c:pt>
                <c:pt idx="12">
                  <c:v>전북</c:v>
                </c:pt>
                <c:pt idx="13">
                  <c:v>전남</c:v>
                </c:pt>
                <c:pt idx="14">
                  <c:v>경북</c:v>
                </c:pt>
                <c:pt idx="15">
                  <c:v>경남</c:v>
                </c:pt>
                <c:pt idx="16">
                  <c:v>제주</c:v>
                </c:pt>
                <c:pt idx="17">
                  <c:v>수도권</c:v>
                </c:pt>
              </c:strCache>
            </c:strRef>
          </c:cat>
          <c:val>
            <c:numRef>
              <c:f>'Coursenew_Excel_2010-12-12'!$J$4:$J$21</c:f>
            </c:numRef>
          </c:val>
        </c:ser>
        <c:ser>
          <c:idx val="9"/>
          <c:order val="9"/>
          <c:tx>
            <c:strRef>
              <c:f>'Coursenew_Excel_2010-12-12'!$K$2:$K$3</c:f>
              <c:strCache>
                <c:ptCount val="1"/>
                <c:pt idx="0">
                  <c:v>2008 인구밀도</c:v>
                </c:pt>
              </c:strCache>
            </c:strRef>
          </c:tx>
          <c:cat>
            <c:strRef>
              <c:f>'Coursenew_Excel_2010-12-12'!$A$4:$A$21</c:f>
              <c:strCache>
                <c:ptCount val="18"/>
                <c:pt idx="0">
                  <c:v>계</c:v>
                </c:pt>
                <c:pt idx="1">
                  <c:v>서울</c:v>
                </c:pt>
                <c:pt idx="2">
                  <c:v>부산</c:v>
                </c:pt>
                <c:pt idx="3">
                  <c:v>대구</c:v>
                </c:pt>
                <c:pt idx="4">
                  <c:v>인천</c:v>
                </c:pt>
                <c:pt idx="5">
                  <c:v>광주</c:v>
                </c:pt>
                <c:pt idx="6">
                  <c:v>대전</c:v>
                </c:pt>
                <c:pt idx="7">
                  <c:v>울산</c:v>
                </c:pt>
                <c:pt idx="8">
                  <c:v>경기</c:v>
                </c:pt>
                <c:pt idx="9">
                  <c:v>강원</c:v>
                </c:pt>
                <c:pt idx="10">
                  <c:v>충북</c:v>
                </c:pt>
                <c:pt idx="11">
                  <c:v>충남</c:v>
                </c:pt>
                <c:pt idx="12">
                  <c:v>전북</c:v>
                </c:pt>
                <c:pt idx="13">
                  <c:v>전남</c:v>
                </c:pt>
                <c:pt idx="14">
                  <c:v>경북</c:v>
                </c:pt>
                <c:pt idx="15">
                  <c:v>경남</c:v>
                </c:pt>
                <c:pt idx="16">
                  <c:v>제주</c:v>
                </c:pt>
                <c:pt idx="17">
                  <c:v>수도권</c:v>
                </c:pt>
              </c:strCache>
            </c:strRef>
          </c:cat>
          <c:val>
            <c:numRef>
              <c:f>'Coursenew_Excel_2010-12-12'!$K$4:$K$21</c:f>
            </c:numRef>
          </c:val>
        </c:ser>
        <c:ser>
          <c:idx val="10"/>
          <c:order val="10"/>
          <c:tx>
            <c:strRef>
              <c:f>'Coursenew_Excel_2010-12-12'!$L$2:$L$3</c:f>
              <c:strCache>
                <c:ptCount val="1"/>
                <c:pt idx="0">
                  <c:v>2009 인구</c:v>
                </c:pt>
              </c:strCache>
            </c:strRef>
          </c:tx>
          <c:cat>
            <c:strRef>
              <c:f>'Coursenew_Excel_2010-12-12'!$A$4:$A$21</c:f>
              <c:strCache>
                <c:ptCount val="18"/>
                <c:pt idx="0">
                  <c:v>계</c:v>
                </c:pt>
                <c:pt idx="1">
                  <c:v>서울</c:v>
                </c:pt>
                <c:pt idx="2">
                  <c:v>부산</c:v>
                </c:pt>
                <c:pt idx="3">
                  <c:v>대구</c:v>
                </c:pt>
                <c:pt idx="4">
                  <c:v>인천</c:v>
                </c:pt>
                <c:pt idx="5">
                  <c:v>광주</c:v>
                </c:pt>
                <c:pt idx="6">
                  <c:v>대전</c:v>
                </c:pt>
                <c:pt idx="7">
                  <c:v>울산</c:v>
                </c:pt>
                <c:pt idx="8">
                  <c:v>경기</c:v>
                </c:pt>
                <c:pt idx="9">
                  <c:v>강원</c:v>
                </c:pt>
                <c:pt idx="10">
                  <c:v>충북</c:v>
                </c:pt>
                <c:pt idx="11">
                  <c:v>충남</c:v>
                </c:pt>
                <c:pt idx="12">
                  <c:v>전북</c:v>
                </c:pt>
                <c:pt idx="13">
                  <c:v>전남</c:v>
                </c:pt>
                <c:pt idx="14">
                  <c:v>경북</c:v>
                </c:pt>
                <c:pt idx="15">
                  <c:v>경남</c:v>
                </c:pt>
                <c:pt idx="16">
                  <c:v>제주</c:v>
                </c:pt>
                <c:pt idx="17">
                  <c:v>수도권</c:v>
                </c:pt>
              </c:strCache>
            </c:strRef>
          </c:cat>
          <c:val>
            <c:numRef>
              <c:f>'Coursenew_Excel_2010-12-12'!$L$4:$L$21</c:f>
            </c:numRef>
          </c:val>
        </c:ser>
        <c:ser>
          <c:idx val="11"/>
          <c:order val="11"/>
          <c:tx>
            <c:strRef>
              <c:f>'Coursenew_Excel_2010-12-12'!$M$2:$M$3</c:f>
              <c:strCache>
                <c:ptCount val="1"/>
                <c:pt idx="0">
                  <c:v>2009 인구밀도</c:v>
                </c:pt>
              </c:strCache>
            </c:strRef>
          </c:tx>
          <c:cat>
            <c:strRef>
              <c:f>'Coursenew_Excel_2010-12-12'!$A$4:$A$21</c:f>
              <c:strCache>
                <c:ptCount val="18"/>
                <c:pt idx="0">
                  <c:v>계</c:v>
                </c:pt>
                <c:pt idx="1">
                  <c:v>서울</c:v>
                </c:pt>
                <c:pt idx="2">
                  <c:v>부산</c:v>
                </c:pt>
                <c:pt idx="3">
                  <c:v>대구</c:v>
                </c:pt>
                <c:pt idx="4">
                  <c:v>인천</c:v>
                </c:pt>
                <c:pt idx="5">
                  <c:v>광주</c:v>
                </c:pt>
                <c:pt idx="6">
                  <c:v>대전</c:v>
                </c:pt>
                <c:pt idx="7">
                  <c:v>울산</c:v>
                </c:pt>
                <c:pt idx="8">
                  <c:v>경기</c:v>
                </c:pt>
                <c:pt idx="9">
                  <c:v>강원</c:v>
                </c:pt>
                <c:pt idx="10">
                  <c:v>충북</c:v>
                </c:pt>
                <c:pt idx="11">
                  <c:v>충남</c:v>
                </c:pt>
                <c:pt idx="12">
                  <c:v>전북</c:v>
                </c:pt>
                <c:pt idx="13">
                  <c:v>전남</c:v>
                </c:pt>
                <c:pt idx="14">
                  <c:v>경북</c:v>
                </c:pt>
                <c:pt idx="15">
                  <c:v>경남</c:v>
                </c:pt>
                <c:pt idx="16">
                  <c:v>제주</c:v>
                </c:pt>
                <c:pt idx="17">
                  <c:v>수도권</c:v>
                </c:pt>
              </c:strCache>
            </c:strRef>
          </c:cat>
          <c:val>
            <c:numRef>
              <c:f>'Coursenew_Excel_2010-12-12'!$M$4:$M$21</c:f>
            </c:numRef>
          </c:val>
        </c:ser>
        <c:ser>
          <c:idx val="12"/>
          <c:order val="12"/>
          <c:tx>
            <c:strRef>
              <c:f>'Coursenew_Excel_2010-12-12'!$N$2:$N$3</c:f>
              <c:strCache>
                <c:ptCount val="1"/>
                <c:pt idx="0">
                  <c:v>2010 인구</c:v>
                </c:pt>
              </c:strCache>
            </c:strRef>
          </c:tx>
          <c:spPr>
            <a:solidFill>
              <a:schemeClr val="accent4">
                <a:lumMod val="60000"/>
                <a:lumOff val="40000"/>
              </a:schemeClr>
            </a:solidFill>
          </c:spPr>
          <c:dPt>
            <c:idx val="13"/>
            <c:spPr>
              <a:solidFill>
                <a:srgbClr val="8064A2">
                  <a:lumMod val="60000"/>
                  <a:lumOff val="40000"/>
                </a:srgbClr>
              </a:solidFill>
            </c:spPr>
          </c:dPt>
          <c:dPt>
            <c:idx val="14"/>
            <c:spPr>
              <a:solidFill>
                <a:srgbClr val="F79646">
                  <a:lumMod val="75000"/>
                </a:srgbClr>
              </a:solidFill>
            </c:spPr>
          </c:dPt>
          <c:dLbls>
            <c:dLbl>
              <c:idx val="13"/>
              <c:layout>
                <c:manualLayout>
                  <c:x val="4.5926896551380138E-2"/>
                  <c:y val="-9.0164240909385747E-3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 smtClean="0"/>
                      <a:t>2,592</a:t>
                    </a:r>
                    <a:endParaRPr lang="en-US" altLang="ko-KR" dirty="0"/>
                  </a:p>
                </c:rich>
              </c:tx>
              <c:showVal val="1"/>
              <c:extLst>
                <c:ext xmlns:c15="http://schemas.microsoft.com/office/drawing/2012/chart" uri="{CE6537A1-D6FC-4f65-9D91-7224C49458BB}"/>
              </c:extLst>
            </c:dLbl>
            <c:delete val="1"/>
            <c:spPr>
              <a:noFill/>
              <a:ln>
                <a:noFill/>
              </a:ln>
              <a:effectLst/>
            </c:spPr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'Coursenew_Excel_2010-12-12'!$A$4:$A$21</c:f>
              <c:strCache>
                <c:ptCount val="18"/>
                <c:pt idx="0">
                  <c:v>계</c:v>
                </c:pt>
                <c:pt idx="1">
                  <c:v>서울</c:v>
                </c:pt>
                <c:pt idx="2">
                  <c:v>부산</c:v>
                </c:pt>
                <c:pt idx="3">
                  <c:v>대구</c:v>
                </c:pt>
                <c:pt idx="4">
                  <c:v>인천</c:v>
                </c:pt>
                <c:pt idx="5">
                  <c:v>광주</c:v>
                </c:pt>
                <c:pt idx="6">
                  <c:v>대전</c:v>
                </c:pt>
                <c:pt idx="7">
                  <c:v>울산</c:v>
                </c:pt>
                <c:pt idx="8">
                  <c:v>경기</c:v>
                </c:pt>
                <c:pt idx="9">
                  <c:v>강원</c:v>
                </c:pt>
                <c:pt idx="10">
                  <c:v>충북</c:v>
                </c:pt>
                <c:pt idx="11">
                  <c:v>충남</c:v>
                </c:pt>
                <c:pt idx="12">
                  <c:v>전북</c:v>
                </c:pt>
                <c:pt idx="13">
                  <c:v>전남</c:v>
                </c:pt>
                <c:pt idx="14">
                  <c:v>경북</c:v>
                </c:pt>
                <c:pt idx="15">
                  <c:v>경남</c:v>
                </c:pt>
                <c:pt idx="16">
                  <c:v>제주</c:v>
                </c:pt>
                <c:pt idx="17">
                  <c:v>수도권</c:v>
                </c:pt>
              </c:strCache>
            </c:strRef>
          </c:cat>
          <c:val>
            <c:numRef>
              <c:f>'Coursenew_Excel_2010-12-12'!$N$4:$N$21</c:f>
              <c:numCache>
                <c:formatCode>#,##0</c:formatCode>
                <c:ptCount val="18"/>
                <c:pt idx="0">
                  <c:v>48875</c:v>
                </c:pt>
                <c:pt idx="1">
                  <c:v>10039</c:v>
                </c:pt>
                <c:pt idx="2">
                  <c:v>3446</c:v>
                </c:pt>
                <c:pt idx="3">
                  <c:v>2431</c:v>
                </c:pt>
                <c:pt idx="4">
                  <c:v>2661</c:v>
                </c:pt>
                <c:pt idx="5">
                  <c:v>1450</c:v>
                </c:pt>
                <c:pt idx="6">
                  <c:v>1515</c:v>
                </c:pt>
                <c:pt idx="7">
                  <c:v>1094</c:v>
                </c:pt>
                <c:pt idx="8">
                  <c:v>11637</c:v>
                </c:pt>
                <c:pt idx="9">
                  <c:v>1443</c:v>
                </c:pt>
                <c:pt idx="10">
                  <c:v>1479</c:v>
                </c:pt>
                <c:pt idx="11">
                  <c:v>1959</c:v>
                </c:pt>
                <c:pt idx="12">
                  <c:v>1703</c:v>
                </c:pt>
                <c:pt idx="13">
                  <c:v>1740</c:v>
                </c:pt>
                <c:pt idx="14">
                  <c:v>2592</c:v>
                </c:pt>
                <c:pt idx="15">
                  <c:v>3141</c:v>
                </c:pt>
                <c:pt idx="16" formatCode="General">
                  <c:v>547</c:v>
                </c:pt>
                <c:pt idx="17">
                  <c:v>24336</c:v>
                </c:pt>
              </c:numCache>
            </c:numRef>
          </c:val>
        </c:ser>
        <c:axId val="67310720"/>
        <c:axId val="67312256"/>
      </c:barChart>
      <c:lineChart>
        <c:grouping val="standard"/>
        <c:ser>
          <c:idx val="13"/>
          <c:order val="13"/>
          <c:tx>
            <c:strRef>
              <c:f>'Coursenew_Excel_2010-12-12'!$O$2:$O$3</c:f>
              <c:strCache>
                <c:ptCount val="1"/>
                <c:pt idx="0">
                  <c:v>2010 인구밀도</c:v>
                </c:pt>
              </c:strCache>
            </c:strRef>
          </c:tx>
          <c:dPt>
            <c:idx val="13"/>
            <c:marker>
              <c:spPr>
                <a:solidFill>
                  <a:srgbClr val="8064A2">
                    <a:lumMod val="40000"/>
                    <a:lumOff val="60000"/>
                  </a:srgbClr>
                </a:solidFill>
              </c:spPr>
            </c:marker>
          </c:dPt>
          <c:cat>
            <c:strRef>
              <c:f>'Coursenew_Excel_2010-12-12'!$A$4:$A$21</c:f>
              <c:strCache>
                <c:ptCount val="18"/>
                <c:pt idx="0">
                  <c:v>계</c:v>
                </c:pt>
                <c:pt idx="1">
                  <c:v>서울</c:v>
                </c:pt>
                <c:pt idx="2">
                  <c:v>부산</c:v>
                </c:pt>
                <c:pt idx="3">
                  <c:v>대구</c:v>
                </c:pt>
                <c:pt idx="4">
                  <c:v>인천</c:v>
                </c:pt>
                <c:pt idx="5">
                  <c:v>광주</c:v>
                </c:pt>
                <c:pt idx="6">
                  <c:v>대전</c:v>
                </c:pt>
                <c:pt idx="7">
                  <c:v>울산</c:v>
                </c:pt>
                <c:pt idx="8">
                  <c:v>경기</c:v>
                </c:pt>
                <c:pt idx="9">
                  <c:v>강원</c:v>
                </c:pt>
                <c:pt idx="10">
                  <c:v>충북</c:v>
                </c:pt>
                <c:pt idx="11">
                  <c:v>충남</c:v>
                </c:pt>
                <c:pt idx="12">
                  <c:v>전북</c:v>
                </c:pt>
                <c:pt idx="13">
                  <c:v>전남</c:v>
                </c:pt>
                <c:pt idx="14">
                  <c:v>경북</c:v>
                </c:pt>
                <c:pt idx="15">
                  <c:v>경남</c:v>
                </c:pt>
                <c:pt idx="16">
                  <c:v>제주</c:v>
                </c:pt>
                <c:pt idx="17">
                  <c:v>수도권</c:v>
                </c:pt>
              </c:strCache>
            </c:strRef>
          </c:cat>
          <c:val>
            <c:numRef>
              <c:f>'Coursenew_Excel_2010-12-12'!$O$4:$O$21</c:f>
              <c:numCache>
                <c:formatCode>#,##0</c:formatCode>
                <c:ptCount val="18"/>
                <c:pt idx="0" formatCode="General">
                  <c:v>489</c:v>
                </c:pt>
                <c:pt idx="1">
                  <c:v>16586</c:v>
                </c:pt>
                <c:pt idx="2">
                  <c:v>4497</c:v>
                </c:pt>
                <c:pt idx="3">
                  <c:v>2750</c:v>
                </c:pt>
                <c:pt idx="4">
                  <c:v>2591</c:v>
                </c:pt>
                <c:pt idx="5">
                  <c:v>2893</c:v>
                </c:pt>
                <c:pt idx="6">
                  <c:v>2806</c:v>
                </c:pt>
                <c:pt idx="7">
                  <c:v>1034</c:v>
                </c:pt>
                <c:pt idx="8">
                  <c:v>1148</c:v>
                </c:pt>
                <c:pt idx="9" formatCode="General">
                  <c:v>87</c:v>
                </c:pt>
                <c:pt idx="10" formatCode="General">
                  <c:v>199</c:v>
                </c:pt>
                <c:pt idx="11" formatCode="General">
                  <c:v>227</c:v>
                </c:pt>
                <c:pt idx="12" formatCode="General">
                  <c:v>211</c:v>
                </c:pt>
                <c:pt idx="13" formatCode="General">
                  <c:v>142</c:v>
                </c:pt>
                <c:pt idx="14" formatCode="General">
                  <c:v>136</c:v>
                </c:pt>
                <c:pt idx="15" formatCode="General">
                  <c:v>298</c:v>
                </c:pt>
                <c:pt idx="16" formatCode="General">
                  <c:v>296</c:v>
                </c:pt>
                <c:pt idx="17">
                  <c:v>2068</c:v>
                </c:pt>
              </c:numCache>
            </c:numRef>
          </c:val>
        </c:ser>
        <c:marker val="1"/>
        <c:axId val="112982272"/>
        <c:axId val="112980352"/>
      </c:lineChart>
      <c:catAx>
        <c:axId val="67310720"/>
        <c:scaling>
          <c:orientation val="minMax"/>
        </c:scaling>
        <c:axPos val="b"/>
        <c:numFmt formatCode="General" sourceLinked="0"/>
        <c:tickLblPos val="nextTo"/>
        <c:crossAx val="67312256"/>
        <c:crosses val="autoZero"/>
        <c:auto val="1"/>
        <c:lblAlgn val="ctr"/>
        <c:lblOffset val="100"/>
      </c:catAx>
      <c:valAx>
        <c:axId val="67312256"/>
        <c:scaling>
          <c:orientation val="minMax"/>
        </c:scaling>
        <c:axPos val="l"/>
        <c:majorGridlines/>
        <c:numFmt formatCode="#,##0" sourceLinked="1"/>
        <c:tickLblPos val="nextTo"/>
        <c:crossAx val="67310720"/>
        <c:crosses val="autoZero"/>
        <c:crossBetween val="between"/>
      </c:valAx>
      <c:valAx>
        <c:axId val="112980352"/>
        <c:scaling>
          <c:orientation val="minMax"/>
        </c:scaling>
        <c:axPos val="r"/>
        <c:numFmt formatCode="General" sourceLinked="1"/>
        <c:tickLblPos val="nextTo"/>
        <c:crossAx val="112982272"/>
        <c:crosses val="max"/>
        <c:crossBetween val="between"/>
      </c:valAx>
      <c:catAx>
        <c:axId val="112982272"/>
        <c:scaling>
          <c:orientation val="minMax"/>
        </c:scaling>
        <c:delete val="1"/>
        <c:axPos val="b"/>
        <c:numFmt formatCode="General" sourceLinked="1"/>
        <c:tickLblPos val="none"/>
        <c:crossAx val="112980352"/>
        <c:crosses val="autoZero"/>
        <c:auto val="1"/>
        <c:lblAlgn val="ctr"/>
        <c:lblOffset val="100"/>
      </c:catAx>
    </c:plotArea>
    <c:legend>
      <c:legendPos val="r"/>
      <c:layout>
        <c:manualLayout>
          <c:xMode val="edge"/>
          <c:yMode val="edge"/>
          <c:x val="0.39195513162481393"/>
          <c:y val="6.5454594525298934E-2"/>
          <c:w val="0.52923468941382323"/>
          <c:h val="9.7989938757655284E-2"/>
        </c:manualLayout>
      </c:layout>
    </c:legend>
    <c:plotVisOnly val="1"/>
    <c:dispBlanksAs val="gap"/>
  </c:chart>
  <c:externalData r:id="rId2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lang val="ko-KR"/>
  <c:clrMapOvr bg1="lt1" tx1="dk1" bg2="lt2" tx2="dk2" accent1="accent1" accent2="accent2" accent3="accent3" accent4="accent4" accent5="accent5" accent6="accent6" hlink="hlink" folHlink="folHlink"/>
  <c:chart>
    <c:plotArea>
      <c:layout/>
      <c:barChart>
        <c:barDir val="col"/>
        <c:grouping val="clustered"/>
        <c:ser>
          <c:idx val="0"/>
          <c:order val="0"/>
          <c:cat>
            <c:strRef>
              <c:f>시도별관광지방문객수!$A$6:$AH$20</c:f>
              <c:strCache>
                <c:ptCount val="15"/>
                <c:pt idx="0">
                  <c:v>부산</c:v>
                </c:pt>
                <c:pt idx="1">
                  <c:v>대구</c:v>
                </c:pt>
                <c:pt idx="2">
                  <c:v>인천</c:v>
                </c:pt>
                <c:pt idx="3">
                  <c:v>광주</c:v>
                </c:pt>
                <c:pt idx="4">
                  <c:v>대전</c:v>
                </c:pt>
                <c:pt idx="5">
                  <c:v>울산</c:v>
                </c:pt>
                <c:pt idx="6">
                  <c:v>경기</c:v>
                </c:pt>
                <c:pt idx="7">
                  <c:v>강원</c:v>
                </c:pt>
                <c:pt idx="8">
                  <c:v>충북</c:v>
                </c:pt>
                <c:pt idx="9">
                  <c:v>충남</c:v>
                </c:pt>
                <c:pt idx="10">
                  <c:v>전북</c:v>
                </c:pt>
                <c:pt idx="11">
                  <c:v>전남</c:v>
                </c:pt>
                <c:pt idx="12">
                  <c:v>경북</c:v>
                </c:pt>
                <c:pt idx="13">
                  <c:v>경남</c:v>
                </c:pt>
                <c:pt idx="14">
                  <c:v>제주</c:v>
                </c:pt>
              </c:strCache>
            </c:strRef>
          </c:cat>
          <c:val>
            <c:numRef>
              <c:f>시도별관광지방문객수!$AI$6:$AI$20</c:f>
            </c:numRef>
          </c:val>
        </c:ser>
        <c:ser>
          <c:idx val="1"/>
          <c:order val="1"/>
          <c:cat>
            <c:strRef>
              <c:f>시도별관광지방문객수!$A$6:$AH$20</c:f>
              <c:strCache>
                <c:ptCount val="15"/>
                <c:pt idx="0">
                  <c:v>부산</c:v>
                </c:pt>
                <c:pt idx="1">
                  <c:v>대구</c:v>
                </c:pt>
                <c:pt idx="2">
                  <c:v>인천</c:v>
                </c:pt>
                <c:pt idx="3">
                  <c:v>광주</c:v>
                </c:pt>
                <c:pt idx="4">
                  <c:v>대전</c:v>
                </c:pt>
                <c:pt idx="5">
                  <c:v>울산</c:v>
                </c:pt>
                <c:pt idx="6">
                  <c:v>경기</c:v>
                </c:pt>
                <c:pt idx="7">
                  <c:v>강원</c:v>
                </c:pt>
                <c:pt idx="8">
                  <c:v>충북</c:v>
                </c:pt>
                <c:pt idx="9">
                  <c:v>충남</c:v>
                </c:pt>
                <c:pt idx="10">
                  <c:v>전북</c:v>
                </c:pt>
                <c:pt idx="11">
                  <c:v>전남</c:v>
                </c:pt>
                <c:pt idx="12">
                  <c:v>경북</c:v>
                </c:pt>
                <c:pt idx="13">
                  <c:v>경남</c:v>
                </c:pt>
                <c:pt idx="14">
                  <c:v>제주</c:v>
                </c:pt>
              </c:strCache>
            </c:strRef>
          </c:cat>
          <c:val>
            <c:numRef>
              <c:f>시도별관광지방문객수!$AJ$6:$AJ$20</c:f>
            </c:numRef>
          </c:val>
        </c:ser>
        <c:ser>
          <c:idx val="2"/>
          <c:order val="2"/>
          <c:cat>
            <c:strRef>
              <c:f>시도별관광지방문객수!$A$6:$AH$20</c:f>
              <c:strCache>
                <c:ptCount val="15"/>
                <c:pt idx="0">
                  <c:v>부산</c:v>
                </c:pt>
                <c:pt idx="1">
                  <c:v>대구</c:v>
                </c:pt>
                <c:pt idx="2">
                  <c:v>인천</c:v>
                </c:pt>
                <c:pt idx="3">
                  <c:v>광주</c:v>
                </c:pt>
                <c:pt idx="4">
                  <c:v>대전</c:v>
                </c:pt>
                <c:pt idx="5">
                  <c:v>울산</c:v>
                </c:pt>
                <c:pt idx="6">
                  <c:v>경기</c:v>
                </c:pt>
                <c:pt idx="7">
                  <c:v>강원</c:v>
                </c:pt>
                <c:pt idx="8">
                  <c:v>충북</c:v>
                </c:pt>
                <c:pt idx="9">
                  <c:v>충남</c:v>
                </c:pt>
                <c:pt idx="10">
                  <c:v>전북</c:v>
                </c:pt>
                <c:pt idx="11">
                  <c:v>전남</c:v>
                </c:pt>
                <c:pt idx="12">
                  <c:v>경북</c:v>
                </c:pt>
                <c:pt idx="13">
                  <c:v>경남</c:v>
                </c:pt>
                <c:pt idx="14">
                  <c:v>제주</c:v>
                </c:pt>
              </c:strCache>
            </c:strRef>
          </c:cat>
          <c:val>
            <c:numRef>
              <c:f>시도별관광지방문객수!$AK$6:$AK$20</c:f>
            </c:numRef>
          </c:val>
        </c:ser>
        <c:ser>
          <c:idx val="3"/>
          <c:order val="3"/>
          <c:dPt>
            <c:idx val="11"/>
            <c:spPr>
              <a:solidFill>
                <a:srgbClr val="8064A2"/>
              </a:solidFill>
            </c:spPr>
          </c:dPt>
          <c:dPt>
            <c:idx val="12"/>
            <c:spPr>
              <a:solidFill>
                <a:srgbClr val="F79646">
                  <a:lumMod val="75000"/>
                </a:srgbClr>
              </a:solidFill>
            </c:spPr>
          </c:dPt>
          <c:dLbls>
            <c:dLbl>
              <c:idx val="2"/>
              <c:layout>
                <c:manualLayout>
                  <c:x val="-1.6471011797394661E-3"/>
                  <c:y val="2.5858483847864561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3"/>
              <c:layout>
                <c:manualLayout>
                  <c:x val="-3.2942023594789292E-3"/>
                  <c:y val="8.4040072505560226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4"/>
              <c:layout>
                <c:manualLayout>
                  <c:x val="3.2942023594789292E-3"/>
                  <c:y val="3.2323104809830702E-3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5"/>
              <c:layout>
                <c:manualLayout>
                  <c:x val="1.6471011797394661E-3"/>
                  <c:y val="6.4646209619661402E-2"/>
                </c:manualLayout>
              </c:layout>
              <c:showVal val="1"/>
              <c:extLst>
                <c:ext xmlns:c15="http://schemas.microsoft.com/office/drawing/2012/chart" uri="{CE6537A1-D6FC-4f65-9D91-7224C49458BB}"/>
              </c:extLst>
            </c:dLbl>
            <c:dLbl>
              <c:idx val="11"/>
              <c:spPr/>
              <c:txPr>
                <a:bodyPr/>
                <a:lstStyle/>
                <a:p>
                  <a:pPr>
                    <a:defRPr b="1" i="1">
                      <a:latin typeface="Times New Roman" pitchFamily="18" charset="0"/>
                      <a:cs typeface="Times New Roman" pitchFamily="18" charset="0"/>
                    </a:defRPr>
                  </a:pPr>
                  <a:endParaRPr lang="ko-KR"/>
                </a:p>
              </c:txPr>
            </c:dLbl>
            <c:spPr>
              <a:noFill/>
              <a:ln>
                <a:noFill/>
              </a:ln>
              <a:effectLst/>
            </c:spPr>
            <c:txPr>
              <a:bodyPr/>
              <a:lstStyle/>
              <a:p>
                <a:pPr>
                  <a:defRPr>
                    <a:latin typeface="Times New Roman" pitchFamily="18" charset="0"/>
                    <a:cs typeface="Times New Roman" pitchFamily="18" charset="0"/>
                  </a:defRPr>
                </a:pPr>
                <a:endParaRPr lang="ko-KR"/>
              </a:p>
            </c:txPr>
            <c:showVal val="1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시도별관광지방문객수!$A$6:$AH$20</c:f>
              <c:strCache>
                <c:ptCount val="15"/>
                <c:pt idx="0">
                  <c:v>부산</c:v>
                </c:pt>
                <c:pt idx="1">
                  <c:v>대구</c:v>
                </c:pt>
                <c:pt idx="2">
                  <c:v>인천</c:v>
                </c:pt>
                <c:pt idx="3">
                  <c:v>광주</c:v>
                </c:pt>
                <c:pt idx="4">
                  <c:v>대전</c:v>
                </c:pt>
                <c:pt idx="5">
                  <c:v>울산</c:v>
                </c:pt>
                <c:pt idx="6">
                  <c:v>경기</c:v>
                </c:pt>
                <c:pt idx="7">
                  <c:v>강원</c:v>
                </c:pt>
                <c:pt idx="8">
                  <c:v>충북</c:v>
                </c:pt>
                <c:pt idx="9">
                  <c:v>충남</c:v>
                </c:pt>
                <c:pt idx="10">
                  <c:v>전북</c:v>
                </c:pt>
                <c:pt idx="11">
                  <c:v>전남</c:v>
                </c:pt>
                <c:pt idx="12">
                  <c:v>경북</c:v>
                </c:pt>
                <c:pt idx="13">
                  <c:v>경남</c:v>
                </c:pt>
                <c:pt idx="14">
                  <c:v>제주</c:v>
                </c:pt>
              </c:strCache>
            </c:strRef>
          </c:cat>
          <c:val>
            <c:numRef>
              <c:f>시도별관광지방문객수!$AL$6:$AL$20</c:f>
              <c:numCache>
                <c:formatCode>#,##0</c:formatCode>
                <c:ptCount val="15"/>
                <c:pt idx="0">
                  <c:v>54290264</c:v>
                </c:pt>
                <c:pt idx="1">
                  <c:v>35350958</c:v>
                </c:pt>
                <c:pt idx="2">
                  <c:v>14247063</c:v>
                </c:pt>
                <c:pt idx="3">
                  <c:v>12691870</c:v>
                </c:pt>
                <c:pt idx="4">
                  <c:v>15867891</c:v>
                </c:pt>
                <c:pt idx="5">
                  <c:v>12358467</c:v>
                </c:pt>
                <c:pt idx="6">
                  <c:v>60348730</c:v>
                </c:pt>
                <c:pt idx="7">
                  <c:v>83090567</c:v>
                </c:pt>
                <c:pt idx="8">
                  <c:v>43690957</c:v>
                </c:pt>
                <c:pt idx="9">
                  <c:v>89632694</c:v>
                </c:pt>
                <c:pt idx="10">
                  <c:v>51909034</c:v>
                </c:pt>
                <c:pt idx="11">
                  <c:v>92652823</c:v>
                </c:pt>
                <c:pt idx="12">
                  <c:v>87864688</c:v>
                </c:pt>
                <c:pt idx="13">
                  <c:v>63551550</c:v>
                </c:pt>
                <c:pt idx="14">
                  <c:v>18359764</c:v>
                </c:pt>
              </c:numCache>
            </c:numRef>
          </c:val>
        </c:ser>
        <c:axId val="130598784"/>
        <c:axId val="130600320"/>
      </c:barChart>
      <c:catAx>
        <c:axId val="130598784"/>
        <c:scaling>
          <c:orientation val="minMax"/>
        </c:scaling>
        <c:axPos val="b"/>
        <c:numFmt formatCode="General" sourceLinked="0"/>
        <c:tickLblPos val="nextTo"/>
        <c:crossAx val="130600320"/>
        <c:crosses val="autoZero"/>
        <c:auto val="1"/>
        <c:lblAlgn val="ctr"/>
        <c:lblOffset val="100"/>
      </c:catAx>
      <c:valAx>
        <c:axId val="130600320"/>
        <c:scaling>
          <c:orientation val="minMax"/>
        </c:scaling>
        <c:axPos val="l"/>
        <c:majorGridlines/>
        <c:numFmt formatCode="#,##0" sourceLinked="1"/>
        <c:tickLblPos val="nextTo"/>
        <c:crossAx val="130598784"/>
        <c:crosses val="autoZero"/>
        <c:crossBetween val="between"/>
      </c:valAx>
    </c:plotArea>
    <c:plotVisOnly val="1"/>
    <c:dispBlanksAs val="gap"/>
  </c:chart>
  <c:externalData r:id="rId2"/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9C886E4-316E-4C9C-BBFD-C633F9BA886D}" type="doc">
      <dgm:prSet loTypeId="urn:microsoft.com/office/officeart/2005/8/layout/cycle4#1" loCatId="cycle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pPr latinLnBrk="1"/>
          <a:endParaRPr lang="ko-KR" altLang="en-US"/>
        </a:p>
      </dgm:t>
    </dgm:pt>
    <dgm:pt modelId="{21142990-6620-4A97-AA24-C1A9BC662EE6}">
      <dgm:prSet phldrT="[텍스트]" custT="1"/>
      <dgm:spPr/>
      <dgm:t>
        <a:bodyPr/>
        <a:lstStyle/>
        <a:p>
          <a:pPr latinLnBrk="1"/>
          <a:r>
            <a:rPr lang="ko-KR" altLang="en-US" sz="1500" dirty="0" smtClean="0">
              <a:latin typeface="HY울릉도M" pitchFamily="18" charset="-127"/>
              <a:ea typeface="HY울릉도M" pitchFamily="18" charset="-127"/>
            </a:rPr>
            <a:t>관리</a:t>
          </a:r>
          <a:endParaRPr lang="ko-KR" altLang="en-US" sz="1500" dirty="0">
            <a:latin typeface="HY울릉도M" pitchFamily="18" charset="-127"/>
            <a:ea typeface="HY울릉도M" pitchFamily="18" charset="-127"/>
          </a:endParaRPr>
        </a:p>
      </dgm:t>
    </dgm:pt>
    <dgm:pt modelId="{07A849F0-0E18-4485-A665-6D06310A0787}" type="parTrans" cxnId="{E5A94FF1-57E3-4D01-93CE-1B8089D57A2C}">
      <dgm:prSet/>
      <dgm:spPr/>
      <dgm:t>
        <a:bodyPr/>
        <a:lstStyle/>
        <a:p>
          <a:pPr latinLnBrk="1"/>
          <a:endParaRPr lang="ko-KR" altLang="en-US"/>
        </a:p>
      </dgm:t>
    </dgm:pt>
    <dgm:pt modelId="{69783BD3-589F-4B1B-8D43-C06345533A47}" type="sibTrans" cxnId="{E5A94FF1-57E3-4D01-93CE-1B8089D57A2C}">
      <dgm:prSet/>
      <dgm:spPr/>
      <dgm:t>
        <a:bodyPr/>
        <a:lstStyle/>
        <a:p>
          <a:pPr latinLnBrk="1"/>
          <a:endParaRPr lang="ko-KR" altLang="en-US"/>
        </a:p>
      </dgm:t>
    </dgm:pt>
    <dgm:pt modelId="{36EDF2B7-EABA-4D75-91E5-CBF1D18C1CD1}">
      <dgm:prSet phldrT="[텍스트]" custT="1"/>
      <dgm:spPr/>
      <dgm:t>
        <a:bodyPr/>
        <a:lstStyle/>
        <a:p>
          <a:pPr latinLnBrk="1"/>
          <a:r>
            <a:rPr lang="ko-KR" altLang="en-US" sz="1500" dirty="0" smtClean="0">
              <a:latin typeface="HY울릉도M" pitchFamily="18" charset="-127"/>
              <a:ea typeface="HY울릉도M" pitchFamily="18" charset="-127"/>
            </a:rPr>
            <a:t>마케팅</a:t>
          </a:r>
          <a:endParaRPr lang="ko-KR" altLang="en-US" sz="1500" dirty="0">
            <a:latin typeface="HY울릉도M" pitchFamily="18" charset="-127"/>
            <a:ea typeface="HY울릉도M" pitchFamily="18" charset="-127"/>
          </a:endParaRPr>
        </a:p>
      </dgm:t>
    </dgm:pt>
    <dgm:pt modelId="{B4E3470F-220F-49DF-A632-8B48718EB73E}" type="parTrans" cxnId="{E1E5F987-38CC-479C-A4E7-4B13F4987E32}">
      <dgm:prSet/>
      <dgm:spPr/>
      <dgm:t>
        <a:bodyPr/>
        <a:lstStyle/>
        <a:p>
          <a:pPr latinLnBrk="1"/>
          <a:endParaRPr lang="ko-KR" altLang="en-US"/>
        </a:p>
      </dgm:t>
    </dgm:pt>
    <dgm:pt modelId="{9636E497-90E4-4306-8EF2-8462FBD50FA6}" type="sibTrans" cxnId="{E1E5F987-38CC-479C-A4E7-4B13F4987E32}">
      <dgm:prSet/>
      <dgm:spPr/>
      <dgm:t>
        <a:bodyPr/>
        <a:lstStyle/>
        <a:p>
          <a:pPr latinLnBrk="1"/>
          <a:endParaRPr lang="ko-KR" altLang="en-US"/>
        </a:p>
      </dgm:t>
    </dgm:pt>
    <dgm:pt modelId="{C35B8BE4-E1DB-4CA9-B11F-5703BE8BD773}">
      <dgm:prSet phldrT="[텍스트]" custT="1"/>
      <dgm:spPr/>
      <dgm:t>
        <a:bodyPr/>
        <a:lstStyle/>
        <a:p>
          <a:pPr latinLnBrk="1"/>
          <a:r>
            <a:rPr lang="ko-KR" altLang="en-US" sz="1500" dirty="0" smtClean="0">
              <a:latin typeface="HY울릉도M" pitchFamily="18" charset="-127"/>
              <a:ea typeface="HY울릉도M" pitchFamily="18" charset="-127"/>
            </a:rPr>
            <a:t>환경</a:t>
          </a:r>
          <a:endParaRPr lang="ko-KR" altLang="en-US" sz="1500" dirty="0">
            <a:latin typeface="HY울릉도M" pitchFamily="18" charset="-127"/>
            <a:ea typeface="HY울릉도M" pitchFamily="18" charset="-127"/>
          </a:endParaRPr>
        </a:p>
      </dgm:t>
    </dgm:pt>
    <dgm:pt modelId="{FECD8E3D-A6A0-4C3A-A9EE-36912231F2A2}" type="parTrans" cxnId="{43B6E29C-6B60-4751-806B-7B1D57FB65BF}">
      <dgm:prSet/>
      <dgm:spPr/>
      <dgm:t>
        <a:bodyPr/>
        <a:lstStyle/>
        <a:p>
          <a:pPr latinLnBrk="1"/>
          <a:endParaRPr lang="ko-KR" altLang="en-US"/>
        </a:p>
      </dgm:t>
    </dgm:pt>
    <dgm:pt modelId="{2CB28B80-D9B4-4051-8589-E38CE1F9531B}" type="sibTrans" cxnId="{43B6E29C-6B60-4751-806B-7B1D57FB65BF}">
      <dgm:prSet/>
      <dgm:spPr/>
      <dgm:t>
        <a:bodyPr/>
        <a:lstStyle/>
        <a:p>
          <a:pPr latinLnBrk="1"/>
          <a:endParaRPr lang="ko-KR" altLang="en-US"/>
        </a:p>
      </dgm:t>
    </dgm:pt>
    <dgm:pt modelId="{F0B639B3-3FCF-4AC1-94A9-AD6672C866A5}">
      <dgm:prSet phldrT="[텍스트]" custT="1"/>
      <dgm:spPr/>
      <dgm:t>
        <a:bodyPr/>
        <a:lstStyle/>
        <a:p>
          <a:pPr latinLnBrk="1"/>
          <a:r>
            <a:rPr lang="ko-KR" altLang="en-US" sz="1500" dirty="0" smtClean="0">
              <a:latin typeface="HY울릉도M" pitchFamily="18" charset="-127"/>
              <a:ea typeface="HY울릉도M" pitchFamily="18" charset="-127"/>
            </a:rPr>
            <a:t>영업</a:t>
          </a:r>
          <a:endParaRPr lang="ko-KR" altLang="en-US" sz="1500" dirty="0">
            <a:latin typeface="HY울릉도M" pitchFamily="18" charset="-127"/>
            <a:ea typeface="HY울릉도M" pitchFamily="18" charset="-127"/>
          </a:endParaRPr>
        </a:p>
      </dgm:t>
    </dgm:pt>
    <dgm:pt modelId="{0183A5AA-DA37-4BCC-B4DF-B02BCD64CAC5}" type="parTrans" cxnId="{37A1FA00-1DB0-4F80-82FC-005C99564D5B}">
      <dgm:prSet/>
      <dgm:spPr/>
      <dgm:t>
        <a:bodyPr/>
        <a:lstStyle/>
        <a:p>
          <a:pPr latinLnBrk="1"/>
          <a:endParaRPr lang="ko-KR" altLang="en-US"/>
        </a:p>
      </dgm:t>
    </dgm:pt>
    <dgm:pt modelId="{6D96BB08-44CB-4B34-AAE3-A60DE1C68761}" type="sibTrans" cxnId="{37A1FA00-1DB0-4F80-82FC-005C99564D5B}">
      <dgm:prSet/>
      <dgm:spPr/>
      <dgm:t>
        <a:bodyPr/>
        <a:lstStyle/>
        <a:p>
          <a:pPr latinLnBrk="1"/>
          <a:endParaRPr lang="ko-KR" altLang="en-US"/>
        </a:p>
      </dgm:t>
    </dgm:pt>
    <dgm:pt modelId="{94EF3704-B59C-4E87-8EE0-8D74D2542D2A}">
      <dgm:prSet/>
      <dgm:spPr/>
      <dgm:t>
        <a:bodyPr/>
        <a:lstStyle/>
        <a:p>
          <a:pPr latinLnBrk="1"/>
          <a:endParaRPr lang="ko-KR" altLang="en-US"/>
        </a:p>
      </dgm:t>
    </dgm:pt>
    <dgm:pt modelId="{6BC98DB1-3F83-4615-A7EA-E80F69917B10}" type="parTrans" cxnId="{DC2D3B3E-6599-45D7-BFBA-65EF93C78EB9}">
      <dgm:prSet/>
      <dgm:spPr/>
      <dgm:t>
        <a:bodyPr/>
        <a:lstStyle/>
        <a:p>
          <a:pPr latinLnBrk="1"/>
          <a:endParaRPr lang="ko-KR" altLang="en-US"/>
        </a:p>
      </dgm:t>
    </dgm:pt>
    <dgm:pt modelId="{22E6C1E7-3205-4441-977A-4F6E010E34BA}" type="sibTrans" cxnId="{DC2D3B3E-6599-45D7-BFBA-65EF93C78EB9}">
      <dgm:prSet/>
      <dgm:spPr/>
      <dgm:t>
        <a:bodyPr/>
        <a:lstStyle/>
        <a:p>
          <a:pPr latinLnBrk="1"/>
          <a:endParaRPr lang="ko-KR" altLang="en-US"/>
        </a:p>
      </dgm:t>
    </dgm:pt>
    <dgm:pt modelId="{D5719E7D-09F6-43E1-8A70-3D2167EDEE48}">
      <dgm:prSet/>
      <dgm:spPr/>
      <dgm:t>
        <a:bodyPr/>
        <a:lstStyle/>
        <a:p>
          <a:pPr latinLnBrk="1"/>
          <a:endParaRPr lang="ko-KR" altLang="en-US"/>
        </a:p>
      </dgm:t>
    </dgm:pt>
    <dgm:pt modelId="{948E8638-ACF6-466F-BC2E-0791D9BDFBB4}" type="parTrans" cxnId="{9774BD3C-03AA-476E-8061-27160FEE0572}">
      <dgm:prSet/>
      <dgm:spPr/>
      <dgm:t>
        <a:bodyPr/>
        <a:lstStyle/>
        <a:p>
          <a:pPr latinLnBrk="1"/>
          <a:endParaRPr lang="ko-KR" altLang="en-US"/>
        </a:p>
      </dgm:t>
    </dgm:pt>
    <dgm:pt modelId="{AE71F166-DC51-46B7-9DAE-2093E027D58B}" type="sibTrans" cxnId="{9774BD3C-03AA-476E-8061-27160FEE0572}">
      <dgm:prSet/>
      <dgm:spPr/>
      <dgm:t>
        <a:bodyPr/>
        <a:lstStyle/>
        <a:p>
          <a:pPr latinLnBrk="1"/>
          <a:endParaRPr lang="ko-KR" altLang="en-US"/>
        </a:p>
      </dgm:t>
    </dgm:pt>
    <dgm:pt modelId="{D71B32BD-B4A1-4250-8D7F-03A5E9E476F2}">
      <dgm:prSet/>
      <dgm:spPr/>
      <dgm:t>
        <a:bodyPr/>
        <a:lstStyle/>
        <a:p>
          <a:pPr latinLnBrk="1"/>
          <a:endParaRPr lang="ko-KR" altLang="en-US"/>
        </a:p>
      </dgm:t>
    </dgm:pt>
    <dgm:pt modelId="{2912307E-6510-4624-9337-CF68B8CC96DB}" type="parTrans" cxnId="{6EB63BED-9F36-4616-8C23-DF5D8D160C04}">
      <dgm:prSet/>
      <dgm:spPr/>
      <dgm:t>
        <a:bodyPr/>
        <a:lstStyle/>
        <a:p>
          <a:pPr latinLnBrk="1"/>
          <a:endParaRPr lang="ko-KR" altLang="en-US"/>
        </a:p>
      </dgm:t>
    </dgm:pt>
    <dgm:pt modelId="{72B6ED03-0C75-4B02-9658-DC4355577718}" type="sibTrans" cxnId="{6EB63BED-9F36-4616-8C23-DF5D8D160C04}">
      <dgm:prSet/>
      <dgm:spPr/>
      <dgm:t>
        <a:bodyPr/>
        <a:lstStyle/>
        <a:p>
          <a:pPr latinLnBrk="1"/>
          <a:endParaRPr lang="ko-KR" altLang="en-US"/>
        </a:p>
      </dgm:t>
    </dgm:pt>
    <dgm:pt modelId="{C5EF6F50-2D12-437D-81E8-6BD1A98197E9}">
      <dgm:prSet/>
      <dgm:spPr/>
      <dgm:t>
        <a:bodyPr/>
        <a:lstStyle/>
        <a:p>
          <a:pPr latinLnBrk="1"/>
          <a:endParaRPr lang="ko-KR" altLang="en-US"/>
        </a:p>
      </dgm:t>
    </dgm:pt>
    <dgm:pt modelId="{5298EC3A-FC67-4EAE-A726-4A2FDC0A641F}" type="parTrans" cxnId="{E90DCDED-AF01-41DB-894D-CB1DD3872D20}">
      <dgm:prSet/>
      <dgm:spPr/>
      <dgm:t>
        <a:bodyPr/>
        <a:lstStyle/>
        <a:p>
          <a:pPr latinLnBrk="1"/>
          <a:endParaRPr lang="ko-KR" altLang="en-US"/>
        </a:p>
      </dgm:t>
    </dgm:pt>
    <dgm:pt modelId="{B6262322-9A04-4C83-A798-8FB582F73D47}" type="sibTrans" cxnId="{E90DCDED-AF01-41DB-894D-CB1DD3872D20}">
      <dgm:prSet/>
      <dgm:spPr/>
      <dgm:t>
        <a:bodyPr/>
        <a:lstStyle/>
        <a:p>
          <a:pPr latinLnBrk="1"/>
          <a:endParaRPr lang="ko-KR" altLang="en-US"/>
        </a:p>
      </dgm:t>
    </dgm:pt>
    <dgm:pt modelId="{A347E711-7D8E-49D9-96DA-3FE2D21ECDD8}">
      <dgm:prSet/>
      <dgm:spPr/>
      <dgm:t>
        <a:bodyPr/>
        <a:lstStyle/>
        <a:p>
          <a:pPr latinLnBrk="1"/>
          <a:endParaRPr lang="ko-KR" altLang="en-US"/>
        </a:p>
      </dgm:t>
    </dgm:pt>
    <dgm:pt modelId="{E144B3D1-1BD0-4469-BD11-03B0E2E4593C}" type="parTrans" cxnId="{2006025F-BC05-4234-8096-FE2999207D36}">
      <dgm:prSet/>
      <dgm:spPr/>
      <dgm:t>
        <a:bodyPr/>
        <a:lstStyle/>
        <a:p>
          <a:pPr latinLnBrk="1"/>
          <a:endParaRPr lang="ko-KR" altLang="en-US"/>
        </a:p>
      </dgm:t>
    </dgm:pt>
    <dgm:pt modelId="{C1634AC9-F186-4F29-B1A5-454CFAA1485F}" type="sibTrans" cxnId="{2006025F-BC05-4234-8096-FE2999207D36}">
      <dgm:prSet/>
      <dgm:spPr/>
      <dgm:t>
        <a:bodyPr/>
        <a:lstStyle/>
        <a:p>
          <a:pPr latinLnBrk="1"/>
          <a:endParaRPr lang="ko-KR" altLang="en-US"/>
        </a:p>
      </dgm:t>
    </dgm:pt>
    <dgm:pt modelId="{521CE61E-E62E-4446-ADF2-636E37954F49}">
      <dgm:prSet/>
      <dgm:spPr/>
      <dgm:t>
        <a:bodyPr/>
        <a:lstStyle/>
        <a:p>
          <a:pPr latinLnBrk="1"/>
          <a:endParaRPr lang="ko-KR" altLang="en-US"/>
        </a:p>
      </dgm:t>
    </dgm:pt>
    <dgm:pt modelId="{8ACECBB7-0C95-4E18-A4BB-D8A8C8294E51}" type="parTrans" cxnId="{9CFD3548-2FC5-4C0A-BF9D-0345056A9967}">
      <dgm:prSet/>
      <dgm:spPr/>
      <dgm:t>
        <a:bodyPr/>
        <a:lstStyle/>
        <a:p>
          <a:pPr latinLnBrk="1"/>
          <a:endParaRPr lang="ko-KR" altLang="en-US"/>
        </a:p>
      </dgm:t>
    </dgm:pt>
    <dgm:pt modelId="{5AC2ECDB-AEC0-4583-898A-565E17436865}" type="sibTrans" cxnId="{9CFD3548-2FC5-4C0A-BF9D-0345056A9967}">
      <dgm:prSet/>
      <dgm:spPr/>
      <dgm:t>
        <a:bodyPr/>
        <a:lstStyle/>
        <a:p>
          <a:pPr latinLnBrk="1"/>
          <a:endParaRPr lang="ko-KR" altLang="en-US"/>
        </a:p>
      </dgm:t>
    </dgm:pt>
    <dgm:pt modelId="{81832F42-77ED-4AB0-A750-6B9A4EBB3D6D}">
      <dgm:prSet/>
      <dgm:spPr/>
      <dgm:t>
        <a:bodyPr/>
        <a:lstStyle/>
        <a:p>
          <a:pPr latinLnBrk="1"/>
          <a:endParaRPr lang="ko-KR" altLang="en-US"/>
        </a:p>
      </dgm:t>
    </dgm:pt>
    <dgm:pt modelId="{F39E7030-A5D4-4503-9727-1EA13BDE63D9}" type="parTrans" cxnId="{2E5F7C72-9A10-4B6B-99AE-875816FA84D8}">
      <dgm:prSet/>
      <dgm:spPr/>
      <dgm:t>
        <a:bodyPr/>
        <a:lstStyle/>
        <a:p>
          <a:pPr latinLnBrk="1"/>
          <a:endParaRPr lang="ko-KR" altLang="en-US"/>
        </a:p>
      </dgm:t>
    </dgm:pt>
    <dgm:pt modelId="{E62A3E9D-29EB-4A50-907E-931030AACE6C}" type="sibTrans" cxnId="{2E5F7C72-9A10-4B6B-99AE-875816FA84D8}">
      <dgm:prSet/>
      <dgm:spPr/>
      <dgm:t>
        <a:bodyPr/>
        <a:lstStyle/>
        <a:p>
          <a:pPr latinLnBrk="1"/>
          <a:endParaRPr lang="ko-KR" altLang="en-US"/>
        </a:p>
      </dgm:t>
    </dgm:pt>
    <dgm:pt modelId="{FF38BF97-EE58-44FB-BE5A-D5FDD593E605}">
      <dgm:prSet/>
      <dgm:spPr/>
      <dgm:t>
        <a:bodyPr/>
        <a:lstStyle/>
        <a:p>
          <a:pPr latinLnBrk="1"/>
          <a:endParaRPr lang="ko-KR" altLang="en-US"/>
        </a:p>
      </dgm:t>
    </dgm:pt>
    <dgm:pt modelId="{DD95B9FC-73B2-4B8E-A807-6C8B14998C87}" type="parTrans" cxnId="{165B3D56-F47F-49D5-B0AD-353CC38533AB}">
      <dgm:prSet/>
      <dgm:spPr/>
      <dgm:t>
        <a:bodyPr/>
        <a:lstStyle/>
        <a:p>
          <a:pPr latinLnBrk="1"/>
          <a:endParaRPr lang="ko-KR" altLang="en-US"/>
        </a:p>
      </dgm:t>
    </dgm:pt>
    <dgm:pt modelId="{BB8DADCC-598A-4B5B-BDD7-2A119CCAC538}" type="sibTrans" cxnId="{165B3D56-F47F-49D5-B0AD-353CC38533AB}">
      <dgm:prSet/>
      <dgm:spPr/>
      <dgm:t>
        <a:bodyPr/>
        <a:lstStyle/>
        <a:p>
          <a:pPr latinLnBrk="1"/>
          <a:endParaRPr lang="ko-KR" altLang="en-US"/>
        </a:p>
      </dgm:t>
    </dgm:pt>
    <dgm:pt modelId="{98962284-57A7-4259-AFE3-DB47F86B4895}" type="pres">
      <dgm:prSet presAssocID="{89C886E4-316E-4C9C-BBFD-C633F9BA886D}" presName="cycleMatrixDiagram" presStyleCnt="0">
        <dgm:presLayoutVars>
          <dgm:chMax val="1"/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A70A97B-8085-46D3-8546-716CE98CADF7}" type="pres">
      <dgm:prSet presAssocID="{89C886E4-316E-4C9C-BBFD-C633F9BA886D}" presName="children" presStyleCnt="0"/>
      <dgm:spPr/>
    </dgm:pt>
    <dgm:pt modelId="{E95C5588-6B3A-4E39-A063-EDA5AE9E1693}" type="pres">
      <dgm:prSet presAssocID="{89C886E4-316E-4C9C-BBFD-C633F9BA886D}" presName="childPlaceholder" presStyleCnt="0"/>
      <dgm:spPr/>
    </dgm:pt>
    <dgm:pt modelId="{0486C309-83F0-4DBA-8303-C8BE167533E6}" type="pres">
      <dgm:prSet presAssocID="{89C886E4-316E-4C9C-BBFD-C633F9BA886D}" presName="circle" presStyleCnt="0"/>
      <dgm:spPr/>
    </dgm:pt>
    <dgm:pt modelId="{DB7DBEEE-85E0-4480-ACB2-3AD0101E5989}" type="pres">
      <dgm:prSet presAssocID="{89C886E4-316E-4C9C-BBFD-C633F9BA886D}" presName="quadrant1" presStyleLbl="node1" presStyleIdx="0" presStyleCnt="4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02A5459E-4618-4024-AD5E-AD2AF7E648E1}" type="pres">
      <dgm:prSet presAssocID="{89C886E4-316E-4C9C-BBFD-C633F9BA886D}" presName="quadrant2" presStyleLbl="node1" presStyleIdx="1" presStyleCnt="4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88599D7E-65D0-46C8-BC56-1FEC049DD761}" type="pres">
      <dgm:prSet presAssocID="{89C886E4-316E-4C9C-BBFD-C633F9BA886D}" presName="quadrant3" presStyleLbl="node1" presStyleIdx="2" presStyleCnt="4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E546D901-FB42-4798-9FEF-A8C4A6515378}" type="pres">
      <dgm:prSet presAssocID="{89C886E4-316E-4C9C-BBFD-C633F9BA886D}" presName="quadrant4" presStyleLbl="node1" presStyleIdx="3" presStyleCnt="4">
        <dgm:presLayoutVars>
          <dgm:chMax val="1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11FFF520-1105-496A-9717-26C0EC6D90AB}" type="pres">
      <dgm:prSet presAssocID="{89C886E4-316E-4C9C-BBFD-C633F9BA886D}" presName="quadrantPlaceholder" presStyleCnt="0"/>
      <dgm:spPr/>
    </dgm:pt>
    <dgm:pt modelId="{6BCB6685-2F2E-49F1-B166-F39E3DA41251}" type="pres">
      <dgm:prSet presAssocID="{89C886E4-316E-4C9C-BBFD-C633F9BA886D}" presName="center1" presStyleLbl="fgShp" presStyleIdx="0" presStyleCnt="2" custScaleX="284196" custScaleY="139824" custLinFactNeighborX="-88146" custLinFactNeighborY="20003"/>
      <dgm:spPr>
        <a:prstGeom prst="leftBracket">
          <a:avLst/>
        </a:prstGeom>
      </dgm:spPr>
    </dgm:pt>
    <dgm:pt modelId="{2758FFA1-F26D-4D81-8C47-47464B9BEE6C}" type="pres">
      <dgm:prSet presAssocID="{89C886E4-316E-4C9C-BBFD-C633F9BA886D}" presName="center2" presStyleLbl="fgShp" presStyleIdx="1" presStyleCnt="2" custFlipHor="1" custScaleX="228937" custScaleY="139829" custLinFactX="12012" custLinFactNeighborX="100000" custLinFactNeighborY="-19609"/>
      <dgm:spPr>
        <a:prstGeom prst="rightBracket">
          <a:avLst/>
        </a:prstGeom>
      </dgm:spPr>
    </dgm:pt>
  </dgm:ptLst>
  <dgm:cxnLst>
    <dgm:cxn modelId="{6EB63BED-9F36-4616-8C23-DF5D8D160C04}" srcId="{89C886E4-316E-4C9C-BBFD-C633F9BA886D}" destId="{D71B32BD-B4A1-4250-8D7F-03A5E9E476F2}" srcOrd="6" destOrd="0" parTransId="{2912307E-6510-4624-9337-CF68B8CC96DB}" sibTransId="{72B6ED03-0C75-4B02-9658-DC4355577718}"/>
    <dgm:cxn modelId="{AE797685-5C7B-4C0F-923C-AA7E80070134}" type="presOf" srcId="{F0B639B3-3FCF-4AC1-94A9-AD6672C866A5}" destId="{E546D901-FB42-4798-9FEF-A8C4A6515378}" srcOrd="0" destOrd="0" presId="urn:microsoft.com/office/officeart/2005/8/layout/cycle4#1"/>
    <dgm:cxn modelId="{1F4C5361-DB5B-4ED9-AF68-F6ACB9CA26CC}" type="presOf" srcId="{89C886E4-316E-4C9C-BBFD-C633F9BA886D}" destId="{98962284-57A7-4259-AFE3-DB47F86B4895}" srcOrd="0" destOrd="0" presId="urn:microsoft.com/office/officeart/2005/8/layout/cycle4#1"/>
    <dgm:cxn modelId="{81156CAB-9588-4C27-B59D-D3022970266A}" type="presOf" srcId="{36EDF2B7-EABA-4D75-91E5-CBF1D18C1CD1}" destId="{02A5459E-4618-4024-AD5E-AD2AF7E648E1}" srcOrd="0" destOrd="0" presId="urn:microsoft.com/office/officeart/2005/8/layout/cycle4#1"/>
    <dgm:cxn modelId="{37A1FA00-1DB0-4F80-82FC-005C99564D5B}" srcId="{89C886E4-316E-4C9C-BBFD-C633F9BA886D}" destId="{F0B639B3-3FCF-4AC1-94A9-AD6672C866A5}" srcOrd="3" destOrd="0" parTransId="{0183A5AA-DA37-4BCC-B4DF-B02BCD64CAC5}" sibTransId="{6D96BB08-44CB-4B34-AAE3-A60DE1C68761}"/>
    <dgm:cxn modelId="{E1E5F987-38CC-479C-A4E7-4B13F4987E32}" srcId="{89C886E4-316E-4C9C-BBFD-C633F9BA886D}" destId="{36EDF2B7-EABA-4D75-91E5-CBF1D18C1CD1}" srcOrd="1" destOrd="0" parTransId="{B4E3470F-220F-49DF-A632-8B48718EB73E}" sibTransId="{9636E497-90E4-4306-8EF2-8462FBD50FA6}"/>
    <dgm:cxn modelId="{428758F1-844E-4F31-A7F6-9108AB6933B6}" type="presOf" srcId="{C35B8BE4-E1DB-4CA9-B11F-5703BE8BD773}" destId="{88599D7E-65D0-46C8-BC56-1FEC049DD761}" srcOrd="0" destOrd="0" presId="urn:microsoft.com/office/officeart/2005/8/layout/cycle4#1"/>
    <dgm:cxn modelId="{062F659B-55B9-4562-9513-3B75D1FC8E05}" type="presOf" srcId="{21142990-6620-4A97-AA24-C1A9BC662EE6}" destId="{DB7DBEEE-85E0-4480-ACB2-3AD0101E5989}" srcOrd="0" destOrd="0" presId="urn:microsoft.com/office/officeart/2005/8/layout/cycle4#1"/>
    <dgm:cxn modelId="{E90DCDED-AF01-41DB-894D-CB1DD3872D20}" srcId="{89C886E4-316E-4C9C-BBFD-C633F9BA886D}" destId="{C5EF6F50-2D12-437D-81E8-6BD1A98197E9}" srcOrd="7" destOrd="0" parTransId="{5298EC3A-FC67-4EAE-A726-4A2FDC0A641F}" sibTransId="{B6262322-9A04-4C83-A798-8FB582F73D47}"/>
    <dgm:cxn modelId="{9774BD3C-03AA-476E-8061-27160FEE0572}" srcId="{89C886E4-316E-4C9C-BBFD-C633F9BA886D}" destId="{D5719E7D-09F6-43E1-8A70-3D2167EDEE48}" srcOrd="5" destOrd="0" parTransId="{948E8638-ACF6-466F-BC2E-0791D9BDFBB4}" sibTransId="{AE71F166-DC51-46B7-9DAE-2093E027D58B}"/>
    <dgm:cxn modelId="{165B3D56-F47F-49D5-B0AD-353CC38533AB}" srcId="{89C886E4-316E-4C9C-BBFD-C633F9BA886D}" destId="{FF38BF97-EE58-44FB-BE5A-D5FDD593E605}" srcOrd="11" destOrd="0" parTransId="{DD95B9FC-73B2-4B8E-A807-6C8B14998C87}" sibTransId="{BB8DADCC-598A-4B5B-BDD7-2A119CCAC538}"/>
    <dgm:cxn modelId="{DC2D3B3E-6599-45D7-BFBA-65EF93C78EB9}" srcId="{89C886E4-316E-4C9C-BBFD-C633F9BA886D}" destId="{94EF3704-B59C-4E87-8EE0-8D74D2542D2A}" srcOrd="4" destOrd="0" parTransId="{6BC98DB1-3F83-4615-A7EA-E80F69917B10}" sibTransId="{22E6C1E7-3205-4441-977A-4F6E010E34BA}"/>
    <dgm:cxn modelId="{9CFD3548-2FC5-4C0A-BF9D-0345056A9967}" srcId="{89C886E4-316E-4C9C-BBFD-C633F9BA886D}" destId="{521CE61E-E62E-4446-ADF2-636E37954F49}" srcOrd="9" destOrd="0" parTransId="{8ACECBB7-0C95-4E18-A4BB-D8A8C8294E51}" sibTransId="{5AC2ECDB-AEC0-4583-898A-565E17436865}"/>
    <dgm:cxn modelId="{2E5F7C72-9A10-4B6B-99AE-875816FA84D8}" srcId="{89C886E4-316E-4C9C-BBFD-C633F9BA886D}" destId="{81832F42-77ED-4AB0-A750-6B9A4EBB3D6D}" srcOrd="10" destOrd="0" parTransId="{F39E7030-A5D4-4503-9727-1EA13BDE63D9}" sibTransId="{E62A3E9D-29EB-4A50-907E-931030AACE6C}"/>
    <dgm:cxn modelId="{E5A94FF1-57E3-4D01-93CE-1B8089D57A2C}" srcId="{89C886E4-316E-4C9C-BBFD-C633F9BA886D}" destId="{21142990-6620-4A97-AA24-C1A9BC662EE6}" srcOrd="0" destOrd="0" parTransId="{07A849F0-0E18-4485-A665-6D06310A0787}" sibTransId="{69783BD3-589F-4B1B-8D43-C06345533A47}"/>
    <dgm:cxn modelId="{2006025F-BC05-4234-8096-FE2999207D36}" srcId="{89C886E4-316E-4C9C-BBFD-C633F9BA886D}" destId="{A347E711-7D8E-49D9-96DA-3FE2D21ECDD8}" srcOrd="8" destOrd="0" parTransId="{E144B3D1-1BD0-4469-BD11-03B0E2E4593C}" sibTransId="{C1634AC9-F186-4F29-B1A5-454CFAA1485F}"/>
    <dgm:cxn modelId="{43B6E29C-6B60-4751-806B-7B1D57FB65BF}" srcId="{89C886E4-316E-4C9C-BBFD-C633F9BA886D}" destId="{C35B8BE4-E1DB-4CA9-B11F-5703BE8BD773}" srcOrd="2" destOrd="0" parTransId="{FECD8E3D-A6A0-4C3A-A9EE-36912231F2A2}" sibTransId="{2CB28B80-D9B4-4051-8589-E38CE1F9531B}"/>
    <dgm:cxn modelId="{6E56FF63-E0FC-4689-829E-D38E798D703F}" type="presParOf" srcId="{98962284-57A7-4259-AFE3-DB47F86B4895}" destId="{FA70A97B-8085-46D3-8546-716CE98CADF7}" srcOrd="0" destOrd="0" presId="urn:microsoft.com/office/officeart/2005/8/layout/cycle4#1"/>
    <dgm:cxn modelId="{1FBFFDA5-78B8-42B1-9408-2F149AC0C78B}" type="presParOf" srcId="{FA70A97B-8085-46D3-8546-716CE98CADF7}" destId="{E95C5588-6B3A-4E39-A063-EDA5AE9E1693}" srcOrd="0" destOrd="0" presId="urn:microsoft.com/office/officeart/2005/8/layout/cycle4#1"/>
    <dgm:cxn modelId="{0D10C920-51A1-4B77-A631-CF5EBA1AC89E}" type="presParOf" srcId="{98962284-57A7-4259-AFE3-DB47F86B4895}" destId="{0486C309-83F0-4DBA-8303-C8BE167533E6}" srcOrd="1" destOrd="0" presId="urn:microsoft.com/office/officeart/2005/8/layout/cycle4#1"/>
    <dgm:cxn modelId="{489B257B-4ED8-49A7-8AAC-567ABA29647F}" type="presParOf" srcId="{0486C309-83F0-4DBA-8303-C8BE167533E6}" destId="{DB7DBEEE-85E0-4480-ACB2-3AD0101E5989}" srcOrd="0" destOrd="0" presId="urn:microsoft.com/office/officeart/2005/8/layout/cycle4#1"/>
    <dgm:cxn modelId="{3FE68A28-1291-489B-99C1-23261ECDA741}" type="presParOf" srcId="{0486C309-83F0-4DBA-8303-C8BE167533E6}" destId="{02A5459E-4618-4024-AD5E-AD2AF7E648E1}" srcOrd="1" destOrd="0" presId="urn:microsoft.com/office/officeart/2005/8/layout/cycle4#1"/>
    <dgm:cxn modelId="{A81B995C-8AAD-4177-B143-88E990A18FC8}" type="presParOf" srcId="{0486C309-83F0-4DBA-8303-C8BE167533E6}" destId="{88599D7E-65D0-46C8-BC56-1FEC049DD761}" srcOrd="2" destOrd="0" presId="urn:microsoft.com/office/officeart/2005/8/layout/cycle4#1"/>
    <dgm:cxn modelId="{B55D4256-66F7-498C-9170-AEFD06A4F04B}" type="presParOf" srcId="{0486C309-83F0-4DBA-8303-C8BE167533E6}" destId="{E546D901-FB42-4798-9FEF-A8C4A6515378}" srcOrd="3" destOrd="0" presId="urn:microsoft.com/office/officeart/2005/8/layout/cycle4#1"/>
    <dgm:cxn modelId="{6E497D3D-5361-45CA-B59E-CE837D131715}" type="presParOf" srcId="{0486C309-83F0-4DBA-8303-C8BE167533E6}" destId="{11FFF520-1105-496A-9717-26C0EC6D90AB}" srcOrd="4" destOrd="0" presId="urn:microsoft.com/office/officeart/2005/8/layout/cycle4#1"/>
    <dgm:cxn modelId="{E796D1F1-81B1-422C-96A2-AE55E91BC8AE}" type="presParOf" srcId="{98962284-57A7-4259-AFE3-DB47F86B4895}" destId="{6BCB6685-2F2E-49F1-B166-F39E3DA41251}" srcOrd="2" destOrd="0" presId="urn:microsoft.com/office/officeart/2005/8/layout/cycle4#1"/>
    <dgm:cxn modelId="{B43AD581-BE35-4E29-B3AD-A6507927A326}" type="presParOf" srcId="{98962284-57A7-4259-AFE3-DB47F86B4895}" destId="{2758FFA1-F26D-4D81-8C47-47464B9BEE6C}" srcOrd="3" destOrd="0" presId="urn:microsoft.com/office/officeart/2005/8/layout/cycle4#1"/>
  </dgm:cxnLst>
  <dgm:bg/>
  <dgm:whole/>
  <dgm:extLst>
    <a:ext uri="http://schemas.microsoft.com/office/drawing/2008/diagram">
      <dsp:dataModelExt xmlns:dsp="http://schemas.microsoft.com/office/drawing/2008/diagram" xmlns="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  <dsp:sp modelId="{DB7DBEEE-85E0-4480-ACB2-3AD0101E5989}">
      <dsp:nvSpPr>
        <dsp:cNvPr id="0" name=""/>
        <dsp:cNvSpPr/>
      </dsp:nvSpPr>
      <dsp:spPr>
        <a:xfrm>
          <a:off x="602877" y="517946"/>
          <a:ext cx="1261091" cy="1261091"/>
        </a:xfrm>
        <a:prstGeom prst="pieWedg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>
              <a:latin typeface="HY울릉도M" pitchFamily="18" charset="-127"/>
              <a:ea typeface="HY울릉도M" pitchFamily="18" charset="-127"/>
            </a:rPr>
            <a:t>관리</a:t>
          </a:r>
          <a:endParaRPr lang="ko-KR" altLang="en-US" sz="1500" kern="1200" dirty="0">
            <a:latin typeface="HY울릉도M" pitchFamily="18" charset="-127"/>
            <a:ea typeface="HY울릉도M" pitchFamily="18" charset="-127"/>
          </a:endParaRPr>
        </a:p>
      </dsp:txBody>
      <dsp:txXfrm>
        <a:off x="602877" y="517946"/>
        <a:ext cx="1261091" cy="1261091"/>
      </dsp:txXfrm>
    </dsp:sp>
    <dsp:sp modelId="{02A5459E-4618-4024-AD5E-AD2AF7E648E1}">
      <dsp:nvSpPr>
        <dsp:cNvPr id="0" name=""/>
        <dsp:cNvSpPr/>
      </dsp:nvSpPr>
      <dsp:spPr>
        <a:xfrm rot="5400000">
          <a:off x="1922218" y="517946"/>
          <a:ext cx="1261091" cy="1261091"/>
        </a:xfrm>
        <a:prstGeom prst="pieWedge">
          <a:avLst/>
        </a:prstGeom>
        <a:solidFill>
          <a:schemeClr val="accent4">
            <a:hueOff val="-1488257"/>
            <a:satOff val="8966"/>
            <a:lumOff val="719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>
              <a:latin typeface="HY울릉도M" pitchFamily="18" charset="-127"/>
              <a:ea typeface="HY울릉도M" pitchFamily="18" charset="-127"/>
            </a:rPr>
            <a:t>마케팅</a:t>
          </a:r>
          <a:endParaRPr lang="ko-KR" altLang="en-US" sz="1500" kern="1200" dirty="0">
            <a:latin typeface="HY울릉도M" pitchFamily="18" charset="-127"/>
            <a:ea typeface="HY울릉도M" pitchFamily="18" charset="-127"/>
          </a:endParaRPr>
        </a:p>
      </dsp:txBody>
      <dsp:txXfrm rot="5400000">
        <a:off x="1922218" y="517946"/>
        <a:ext cx="1261091" cy="1261091"/>
      </dsp:txXfrm>
    </dsp:sp>
    <dsp:sp modelId="{88599D7E-65D0-46C8-BC56-1FEC049DD761}">
      <dsp:nvSpPr>
        <dsp:cNvPr id="0" name=""/>
        <dsp:cNvSpPr/>
      </dsp:nvSpPr>
      <dsp:spPr>
        <a:xfrm rot="10800000">
          <a:off x="1922218" y="1837287"/>
          <a:ext cx="1261091" cy="1261091"/>
        </a:xfrm>
        <a:prstGeom prst="pieWedge">
          <a:avLst/>
        </a:prstGeom>
        <a:solidFill>
          <a:schemeClr val="accent4">
            <a:hueOff val="-2976513"/>
            <a:satOff val="17933"/>
            <a:lumOff val="1437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>
              <a:latin typeface="HY울릉도M" pitchFamily="18" charset="-127"/>
              <a:ea typeface="HY울릉도M" pitchFamily="18" charset="-127"/>
            </a:rPr>
            <a:t>환경</a:t>
          </a:r>
          <a:endParaRPr lang="ko-KR" altLang="en-US" sz="1500" kern="1200" dirty="0">
            <a:latin typeface="HY울릉도M" pitchFamily="18" charset="-127"/>
            <a:ea typeface="HY울릉도M" pitchFamily="18" charset="-127"/>
          </a:endParaRPr>
        </a:p>
      </dsp:txBody>
      <dsp:txXfrm rot="10800000">
        <a:off x="1922218" y="1837287"/>
        <a:ext cx="1261091" cy="1261091"/>
      </dsp:txXfrm>
    </dsp:sp>
    <dsp:sp modelId="{E546D901-FB42-4798-9FEF-A8C4A6515378}">
      <dsp:nvSpPr>
        <dsp:cNvPr id="0" name=""/>
        <dsp:cNvSpPr/>
      </dsp:nvSpPr>
      <dsp:spPr>
        <a:xfrm rot="16200000">
          <a:off x="602877" y="1837287"/>
          <a:ext cx="1261091" cy="1261091"/>
        </a:xfrm>
        <a:prstGeom prst="pieWedge">
          <a:avLst/>
        </a:prstGeom>
        <a:solidFill>
          <a:schemeClr val="accent4">
            <a:hueOff val="-4464770"/>
            <a:satOff val="26899"/>
            <a:lumOff val="2156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ctr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500" kern="1200" dirty="0" smtClean="0">
              <a:latin typeface="HY울릉도M" pitchFamily="18" charset="-127"/>
              <a:ea typeface="HY울릉도M" pitchFamily="18" charset="-127"/>
            </a:rPr>
            <a:t>영업</a:t>
          </a:r>
          <a:endParaRPr lang="ko-KR" altLang="en-US" sz="1500" kern="1200" dirty="0">
            <a:latin typeface="HY울릉도M" pitchFamily="18" charset="-127"/>
            <a:ea typeface="HY울릉도M" pitchFamily="18" charset="-127"/>
          </a:endParaRPr>
        </a:p>
      </dsp:txBody>
      <dsp:txXfrm rot="16200000">
        <a:off x="602877" y="1837287"/>
        <a:ext cx="1261091" cy="1261091"/>
      </dsp:txXfrm>
    </dsp:sp>
    <dsp:sp modelId="{6BCB6685-2F2E-49F1-B166-F39E3DA41251}">
      <dsp:nvSpPr>
        <dsp:cNvPr id="0" name=""/>
        <dsp:cNvSpPr/>
      </dsp:nvSpPr>
      <dsp:spPr>
        <a:xfrm>
          <a:off x="890584" y="1546386"/>
          <a:ext cx="1237422" cy="529399"/>
        </a:xfrm>
        <a:prstGeom prst="leftBracket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758FFA1-F26D-4D81-8C47-47464B9BEE6C}">
      <dsp:nvSpPr>
        <dsp:cNvPr id="0" name=""/>
        <dsp:cNvSpPr/>
      </dsp:nvSpPr>
      <dsp:spPr>
        <a:xfrm rot="10800000" flipH="1">
          <a:off x="1882398" y="1542021"/>
          <a:ext cx="996818" cy="529418"/>
        </a:xfrm>
        <a:prstGeom prst="rightBracket">
          <a:avLst/>
        </a:prstGeom>
        <a:solidFill>
          <a:schemeClr val="accent4"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4#1">
  <dgm:title val=""/>
  <dgm:desc val=""/>
  <dgm:catLst>
    <dgm:cat type="relationship" pri="26000"/>
    <dgm:cat type="cycle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cycleMatrixDiagram">
    <dgm:varLst>
      <dgm:chMax val="1"/>
      <dgm:dir/>
      <dgm:animLvl val="lvl"/>
      <dgm:resizeHandles val="exact"/>
    </dgm:varLst>
    <dgm:alg type="composite">
      <dgm:param type="ar" val="1.3"/>
    </dgm:alg>
    <dgm:shape xmlns:r="http://schemas.openxmlformats.org/officeDocument/2006/relationships" r:blip="">
      <dgm:adjLst/>
    </dgm:shape>
    <dgm:presOf/>
    <dgm:constrLst>
      <dgm:constr type="w" for="ch" forName="children" refType="w"/>
      <dgm:constr type="h" for="ch" forName="children" refType="w" refFor="ch" refForName="children" fact="0.77"/>
      <dgm:constr type="ctrX" for="ch" forName="children" refType="w" fact="0.5"/>
      <dgm:constr type="ctrY" for="ch" forName="children" refType="h" fact="0.5"/>
      <dgm:constr type="w" for="ch" forName="circle" refType="w"/>
      <dgm:constr type="h" for="ch" forName="circle" refType="h"/>
      <dgm:constr type="ctrX" for="ch" forName="circle" refType="w" fact="0.5"/>
      <dgm:constr type="ctrY" for="ch" forName="circle" refType="h" fact="0.5"/>
      <dgm:constr type="w" for="ch" forName="center1" refType="w" fact="0.115"/>
      <dgm:constr type="h" for="ch" forName="center1" refType="w" fact="0.1"/>
      <dgm:constr type="ctrX" for="ch" forName="center1" refType="w" fact="0.5"/>
      <dgm:constr type="ctrY" for="ch" forName="center1" refType="h" fact="0.475"/>
      <dgm:constr type="w" for="ch" forName="center2" refType="w" fact="0.115"/>
      <dgm:constr type="h" for="ch" forName="center2" refType="w" fact="0.1"/>
      <dgm:constr type="ctrX" for="ch" forName="center2" refType="w" fact="0.5"/>
      <dgm:constr type="ctrY" for="ch" forName="center2" refType="h" fact="0.525"/>
    </dgm:constrLst>
    <dgm:ruleLst/>
    <dgm:choose name="Name0">
      <dgm:if name="Name1" axis="ch" ptType="node" func="cnt" op="gte" val="1">
        <dgm:layoutNode name="children">
          <dgm:alg type="composite">
            <dgm:param type="ar" val="1.3"/>
          </dgm:alg>
          <dgm:shape xmlns:r="http://schemas.openxmlformats.org/officeDocument/2006/relationships" r:blip="">
            <dgm:adjLst/>
          </dgm:shape>
          <dgm:presOf/>
          <dgm:choose name="Name2">
            <dgm:if name="Name3" func="var" arg="dir" op="equ" val="norm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l" for="ch" forName="child1group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r" for="ch" forName="child2group" refType="w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r" for="ch" forName="child3group" refType="w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l" for="ch" forName="child4group"/>
              </dgm:constrLst>
            </dgm:if>
            <dgm:else name="Name4">
              <dgm:constrLst>
                <dgm:constr type="primFontSz" for="des" ptType="node" op="equ" val="65"/>
                <dgm:constr type="w" for="ch" forName="child1group" refType="w" fact="0.38"/>
                <dgm:constr type="h" for="ch" forName="child1group" refType="h" fact="0.32"/>
                <dgm:constr type="t" for="ch" forName="child1group"/>
                <dgm:constr type="r" for="ch" forName="child1group" refType="w"/>
                <dgm:constr type="w" for="ch" forName="child2group" refType="w" fact="0.38"/>
                <dgm:constr type="h" for="ch" forName="child2group" refType="h" fact="0.32"/>
                <dgm:constr type="t" for="ch" forName="child2group"/>
                <dgm:constr type="l" for="ch" forName="child2group"/>
                <dgm:constr type="w" for="ch" forName="child3group" refType="w" fact="0.38"/>
                <dgm:constr type="h" for="ch" forName="child3group" refType="h" fact="0.32"/>
                <dgm:constr type="b" for="ch" forName="child3group" refType="h"/>
                <dgm:constr type="l" for="ch" forName="child3group"/>
                <dgm:constr type="w" for="ch" forName="child4group" refType="w" fact="0.38"/>
                <dgm:constr type="h" for="ch" forName="child4group" refType="h" fact="0.32"/>
                <dgm:constr type="b" for="ch" forName="child4group" refType="h"/>
                <dgm:constr type="r" for="ch" forName="child4group" refType="w"/>
              </dgm:constrLst>
            </dgm:else>
          </dgm:choose>
          <dgm:ruleLst/>
          <dgm:choose name="Name5">
            <dgm:if name="Name6" axis="ch ch" ptType="node node" st="1 1" cnt="1 0" func="cnt" op="gte" val="1">
              <dgm:layoutNode name="child1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7">
                  <dgm:if name="Name8" func="var" arg="dir" op="equ" val="norm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l" for="ch" forName="child1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l" for="ch" forName="child1Text"/>
                    </dgm:constrLst>
                  </dgm:if>
                  <dgm:else name="Name9">
                    <dgm:constrLst>
                      <dgm:constr type="w" for="ch" forName="child1" refType="w"/>
                      <dgm:constr type="h" for="ch" forName="child1" refType="h"/>
                      <dgm:constr type="t" for="ch" forName="child1"/>
                      <dgm:constr type="r" for="ch" forName="child1" refType="w"/>
                      <dgm:constr type="w" for="ch" forName="child1Text" refType="w" fact="0.7"/>
                      <dgm:constr type="h" for="ch" forName="child1Text" refType="h" fact="0.75"/>
                      <dgm:constr type="t" for="ch" forName="child1Text"/>
                      <dgm:constr type="r" for="ch" forName="child1Text" refType="w"/>
                    </dgm:constrLst>
                  </dgm:else>
                </dgm:choose>
                <dgm:ruleLst/>
                <dgm:layoutNode name="child1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1 1" cnt="1 0"/>
                  <dgm:constrLst/>
                  <dgm:ruleLst/>
                </dgm:layoutNode>
                <dgm:layoutNode name="child1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1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0"/>
          </dgm:choose>
          <dgm:choose name="Name11">
            <dgm:if name="Name12" axis="ch ch" ptType="node node" st="2 1" cnt="1 0" func="cnt" op="gte" val="1">
              <dgm:layoutNode name="child2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choose name="Name13">
                  <dgm:if name="Name14" func="var" arg="dir" op="equ" val="norm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r" for="ch" forName="child2" refType="w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r" for="ch" forName="child2Text" refType="w"/>
                    </dgm:constrLst>
                  </dgm:if>
                  <dgm:else name="Name15">
                    <dgm:constrLst>
                      <dgm:constr type="w" for="ch" forName="child2" refType="w"/>
                      <dgm:constr type="h" for="ch" forName="child2" refType="h"/>
                      <dgm:constr type="t" for="ch" forName="child2"/>
                      <dgm:constr type="l" for="ch" forName="child2"/>
                      <dgm:constr type="w" for="ch" forName="child2Text" refType="w" fact="0.7"/>
                      <dgm:constr type="h" for="ch" forName="child2Text" refType="h" fact="0.75"/>
                      <dgm:constr type="t" for="ch" forName="child2Text"/>
                      <dgm:constr type="l" for="ch" forName="child2Text"/>
                    </dgm:constrLst>
                  </dgm:else>
                </dgm:choose>
                <dgm:ruleLst/>
                <dgm:layoutNode name="child2" styleLbl="bgAcc1">
                  <dgm:alg type="sp"/>
                  <dgm:shape xmlns:r="http://schemas.openxmlformats.org/officeDocument/2006/relationships" type="roundRect" r:blip="" zOrderOff="-2">
                    <dgm:adjLst>
                      <dgm:adj idx="1" val="0.1"/>
                    </dgm:adjLst>
                  </dgm:shape>
                  <dgm:presOf axis="ch des" ptType="node node" st="2 1" cnt="1 0"/>
                  <dgm:constrLst/>
                  <dgm:ruleLst/>
                </dgm:layoutNode>
                <dgm:layoutNode name="child2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2" hideGeom="1">
                    <dgm:adjLst>
                      <dgm:adj idx="1" val="0.1"/>
                    </dgm:adjLst>
                  </dgm:shape>
                  <dgm:presOf axis="ch des" ptType="node node" st="2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16"/>
          </dgm:choose>
          <dgm:choose name="Name17">
            <dgm:if name="Name18" axis="ch ch" ptType="node node" st="3 1" cnt="1 0" func="cnt" op="gte" val="1">
              <dgm:layoutNode name="child3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19">
                  <dgm:if name="Name20" func="var" arg="dir" op="equ" val="norm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r" for="ch" forName="child3" refType="w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r" for="ch" forName="child3Text" refType="w"/>
                    </dgm:constrLst>
                  </dgm:if>
                  <dgm:else name="Name21">
                    <dgm:constrLst>
                      <dgm:constr type="w" for="ch" forName="child3" refType="w"/>
                      <dgm:constr type="h" for="ch" forName="child3" refType="h"/>
                      <dgm:constr type="b" for="ch" forName="child3" refType="h"/>
                      <dgm:constr type="l" for="ch" forName="child3"/>
                      <dgm:constr type="w" for="ch" forName="child3Text" refType="w" fact="0.7"/>
                      <dgm:constr type="h" for="ch" forName="child3Text" refType="h" fact="0.75"/>
                      <dgm:constr type="b" for="ch" forName="child3Text" refType="h"/>
                      <dgm:constr type="l" for="ch" forName="child3Text"/>
                    </dgm:constrLst>
                  </dgm:else>
                </dgm:choose>
                <dgm:ruleLst/>
                <dgm:layoutNode name="child3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3 1" cnt="1 0"/>
                  <dgm:constrLst/>
                  <dgm:ruleLst/>
                </dgm:layoutNode>
                <dgm:layoutNode name="child3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3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2"/>
          </dgm:choose>
          <dgm:choose name="Name23">
            <dgm:if name="Name24" axis="ch ch" ptType="node node" st="4 1" cnt="1 0" func="cnt" op="gte" val="1">
              <dgm:layoutNode name="child4group">
                <dgm:alg type="composite">
                  <dgm:param type="horzAlign" val="none"/>
                  <dgm:param type="vertAlign" val="none"/>
                </dgm:alg>
                <dgm:shape xmlns:r="http://schemas.openxmlformats.org/officeDocument/2006/relationships" r:blip="">
                  <dgm:adjLst/>
                </dgm:shape>
                <dgm:presOf/>
                <dgm:choose name="Name25">
                  <dgm:if name="Name26" func="var" arg="dir" op="equ" val="norm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l" for="ch" forName="child4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l" for="ch" forName="child4Text"/>
                    </dgm:constrLst>
                  </dgm:if>
                  <dgm:else name="Name27">
                    <dgm:constrLst>
                      <dgm:constr type="w" for="ch" forName="child4" refType="w"/>
                      <dgm:constr type="h" for="ch" forName="child4" refType="h"/>
                      <dgm:constr type="b" for="ch" forName="child4" refType="h"/>
                      <dgm:constr type="r" for="ch" forName="child4" refType="w"/>
                      <dgm:constr type="w" for="ch" forName="child4Text" refType="w" fact="0.7"/>
                      <dgm:constr type="h" for="ch" forName="child4Text" refType="h" fact="0.75"/>
                      <dgm:constr type="b" for="ch" forName="child4Text" refType="h"/>
                      <dgm:constr type="r" for="ch" forName="child4Text" refType="w"/>
                    </dgm:constrLst>
                  </dgm:else>
                </dgm:choose>
                <dgm:ruleLst/>
                <dgm:layoutNode name="child4" styleLbl="bgAcc1">
                  <dgm:alg type="sp"/>
                  <dgm:shape xmlns:r="http://schemas.openxmlformats.org/officeDocument/2006/relationships" type="roundRect" r:blip="" zOrderOff="-4">
                    <dgm:adjLst>
                      <dgm:adj idx="1" val="0.1"/>
                    </dgm:adjLst>
                  </dgm:shape>
                  <dgm:presOf axis="ch des" ptType="node node" st="4 1" cnt="1 0"/>
                  <dgm:constrLst/>
                  <dgm:ruleLst/>
                </dgm:layoutNode>
                <dgm:layoutNode name="child4Text" styleLbl="bgAcc1">
                  <dgm:varLst>
                    <dgm:bulletEnabled val="1"/>
                  </dgm:varLst>
                  <dgm:alg type="tx">
                    <dgm:param type="stBulletLvl" val="1"/>
                  </dgm:alg>
                  <dgm:shape xmlns:r="http://schemas.openxmlformats.org/officeDocument/2006/relationships" type="roundRect" r:blip="" zOrderOff="-4" hideGeom="1">
                    <dgm:adjLst>
                      <dgm:adj idx="1" val="0.1"/>
                    </dgm:adjLst>
                  </dgm:shape>
                  <dgm:presOf axis="ch des" ptType="node node" st="4 1" cnt="1 0"/>
                  <dgm:constrLst>
                    <dgm:constr type="tMarg" refType="primFontSz" fact="0.3"/>
                    <dgm:constr type="bMarg" refType="primFontSz" fact="0.3"/>
                    <dgm:constr type="lMarg" refType="primFontSz" fact="0.3"/>
                    <dgm:constr type="rMarg" refType="primFontSz" fact="0.3"/>
                  </dgm:constrLst>
                  <dgm:ruleLst>
                    <dgm:rule type="primFontSz" val="5" fact="NaN" max="NaN"/>
                  </dgm:ruleLst>
                </dgm:layoutNode>
              </dgm:layoutNode>
            </dgm:if>
            <dgm:else name="Name28"/>
          </dgm:choose>
          <dgm:layoutNode name="child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ircle">
          <dgm:alg type="composite">
            <dgm:param type="ar" val="1"/>
          </dgm:alg>
          <dgm:shape xmlns:r="http://schemas.openxmlformats.org/officeDocument/2006/relationships" r:blip="">
            <dgm:adjLst/>
          </dgm:shape>
          <dgm:presOf/>
          <dgm:choose name="Name29">
            <dgm:if name="Name30" func="var" arg="dir" op="equ" val="norm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r" for="ch" forName="quadrant1" refType="w" fact="0.5"/>
                <dgm:constr type="rOff" for="ch" forName="quadrant1" refType="w" fact="-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l" for="ch" forName="quadrant2" refType="w" fact="0.5"/>
                <dgm:constr type="lOff" for="ch" forName="quadrant2" refType="w" fact="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l" for="ch" forName="quadrant3" refType="w" fact="0.5"/>
                <dgm:constr type="lOff" for="ch" forName="quadrant3" refType="w" fact="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r" for="ch" forName="quadrant4" refType="w" fact="0.5"/>
                <dgm:constr type="rOff" for="ch" forName="quadrant4" refType="w" fact="-0.01"/>
              </dgm:constrLst>
            </dgm:if>
            <dgm:else name="Name31">
              <dgm:constrLst>
                <dgm:constr type="primFontSz" for="ch" ptType="node" op="equ" val="65"/>
                <dgm:constr type="w" for="ch" forName="quadrant1" refType="w" fact="0.433"/>
                <dgm:constr type="h" for="ch" forName="quadrant1" refType="h" fact="0.433"/>
                <dgm:constr type="b" for="ch" forName="quadrant1" refType="h" fact="0.5"/>
                <dgm:constr type="bOff" for="ch" forName="quadrant1" refType="h" fact="-0.01"/>
                <dgm:constr type="l" for="ch" forName="quadrant1" refType="w" fact="0.5"/>
                <dgm:constr type="lOff" for="ch" forName="quadrant1" refType="w" fact="0.01"/>
                <dgm:constr type="w" for="ch" forName="quadrant2" refType="w" fact="0.433"/>
                <dgm:constr type="h" for="ch" forName="quadrant2" refType="h" fact="0.433"/>
                <dgm:constr type="b" for="ch" forName="quadrant2" refType="h" fact="0.5"/>
                <dgm:constr type="bOff" for="ch" forName="quadrant2" refType="h" fact="-0.01"/>
                <dgm:constr type="r" for="ch" forName="quadrant2" refType="w" fact="0.5"/>
                <dgm:constr type="rOff" for="ch" forName="quadrant2" refType="w" fact="-0.01"/>
                <dgm:constr type="w" for="ch" forName="quadrant3" refType="w" fact="0.433"/>
                <dgm:constr type="h" for="ch" forName="quadrant3" refType="h" fact="0.433"/>
                <dgm:constr type="t" for="ch" forName="quadrant3" refType="h" fact="0.5"/>
                <dgm:constr type="tOff" for="ch" forName="quadrant3" refType="h" fact="0.01"/>
                <dgm:constr type="r" for="ch" forName="quadrant3" refType="w" fact="0.5"/>
                <dgm:constr type="rOff" for="ch" forName="quadrant3" refType="w" fact="-0.01"/>
                <dgm:constr type="w" for="ch" forName="quadrant4" refType="w" fact="0.433"/>
                <dgm:constr type="h" for="ch" forName="quadrant4" refType="h" fact="0.433"/>
                <dgm:constr type="t" for="ch" forName="quadrant4" refType="h" fact="0.5"/>
                <dgm:constr type="tOff" for="ch" forName="quadrant4" refType="h" fact="0.01"/>
                <dgm:constr type="l" for="ch" forName="quadrant4" refType="w" fact="0.5"/>
                <dgm:constr type="lOff" for="ch" forName="quadrant4" refType="w" fact="0.01"/>
              </dgm:constrLst>
            </dgm:else>
          </dgm:choose>
          <dgm:ruleLst/>
          <dgm:layoutNode name="quadrant1" styleLbl="node1">
            <dgm:varLst>
              <dgm:chMax val="1"/>
              <dgm:bulletEnabled val="1"/>
            </dgm:varLst>
            <dgm:alg type="tx"/>
            <dgm:choose name="Name32">
              <dgm:if name="Name33" func="var" arg="dir" op="equ" val="norm">
                <dgm:shape xmlns:r="http://schemas.openxmlformats.org/officeDocument/2006/relationships" type="pieWedge" r:blip="">
                  <dgm:adjLst/>
                </dgm:shape>
              </dgm:if>
              <dgm:else name="Name34">
                <dgm:shape xmlns:r="http://schemas.openxmlformats.org/officeDocument/2006/relationships" rot="90" type="pieWedge" r:blip="">
                  <dgm:adjLst/>
                </dgm:shape>
              </dgm:else>
            </dgm:choose>
            <dgm:presOf axis="ch" ptType="node" cnt="1"/>
            <dgm:constrLst/>
            <dgm:ruleLst>
              <dgm:rule type="primFontSz" val="5" fact="NaN" max="NaN"/>
            </dgm:ruleLst>
          </dgm:layoutNode>
          <dgm:layoutNode name="quadrant2" styleLbl="node1">
            <dgm:varLst>
              <dgm:chMax val="1"/>
              <dgm:bulletEnabled val="1"/>
            </dgm:varLst>
            <dgm:alg type="tx"/>
            <dgm:choose name="Name35">
              <dgm:if name="Name36" func="var" arg="dir" op="equ" val="norm">
                <dgm:shape xmlns:r="http://schemas.openxmlformats.org/officeDocument/2006/relationships" rot="90" type="pieWedge" r:blip="">
                  <dgm:adjLst/>
                </dgm:shape>
              </dgm:if>
              <dgm:else name="Name37">
                <dgm:shape xmlns:r="http://schemas.openxmlformats.org/officeDocument/2006/relationships" type="pieWedge" r:blip="">
                  <dgm:adjLst/>
                </dgm:shape>
              </dgm:else>
            </dgm:choose>
            <dgm:presOf axis="ch" ptType="node" st="2" cnt="1"/>
            <dgm:constrLst/>
            <dgm:ruleLst>
              <dgm:rule type="primFontSz" val="5" fact="NaN" max="NaN"/>
            </dgm:ruleLst>
          </dgm:layoutNode>
          <dgm:layoutNode name="quadrant3" styleLbl="node1">
            <dgm:varLst>
              <dgm:chMax val="1"/>
              <dgm:bulletEnabled val="1"/>
            </dgm:varLst>
            <dgm:alg type="tx"/>
            <dgm:choose name="Name38">
              <dgm:if name="Name39" func="var" arg="dir" op="equ" val="norm">
                <dgm:shape xmlns:r="http://schemas.openxmlformats.org/officeDocument/2006/relationships" rot="180" type="pieWedge" r:blip="">
                  <dgm:adjLst/>
                </dgm:shape>
              </dgm:if>
              <dgm:else name="Name40">
                <dgm:shape xmlns:r="http://schemas.openxmlformats.org/officeDocument/2006/relationships" rot="270" type="pieWedge" r:blip="">
                  <dgm:adjLst/>
                </dgm:shape>
              </dgm:else>
            </dgm:choose>
            <dgm:presOf axis="ch" ptType="node" st="3" cnt="1"/>
            <dgm:constrLst/>
            <dgm:ruleLst>
              <dgm:rule type="primFontSz" val="5" fact="NaN" max="NaN"/>
            </dgm:ruleLst>
          </dgm:layoutNode>
          <dgm:layoutNode name="quadrant4" styleLbl="node1">
            <dgm:varLst>
              <dgm:chMax val="1"/>
              <dgm:bulletEnabled val="1"/>
            </dgm:varLst>
            <dgm:alg type="tx"/>
            <dgm:choose name="Name41">
              <dgm:if name="Name42" func="var" arg="dir" op="equ" val="norm">
                <dgm:shape xmlns:r="http://schemas.openxmlformats.org/officeDocument/2006/relationships" rot="270" type="pieWedge" r:blip="">
                  <dgm:adjLst/>
                </dgm:shape>
              </dgm:if>
              <dgm:else name="Name43">
                <dgm:shape xmlns:r="http://schemas.openxmlformats.org/officeDocument/2006/relationships" rot="180" type="pieWedge" r:blip="">
                  <dgm:adjLst/>
                </dgm:shape>
              </dgm:else>
            </dgm:choose>
            <dgm:presOf axis="ch" ptType="node" st="4" cnt="1"/>
            <dgm:constrLst/>
            <dgm:ruleLst>
              <dgm:rule type="primFontSz" val="5" fact="NaN" max="NaN"/>
            </dgm:ruleLst>
          </dgm:layoutNode>
          <dgm:layoutNode name="quadrantPlaceholder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layoutNode>
        <dgm:layoutNode name="center1" styleLbl="fgShp">
          <dgm:alg type="sp"/>
          <dgm:choose name="Name44">
            <dgm:if name="Name45" func="var" arg="dir" op="equ" val="norm">
              <dgm:shape xmlns:r="http://schemas.openxmlformats.org/officeDocument/2006/relationships" type="circularArrow" r:blip="" zOrderOff="16">
                <dgm:adjLst/>
              </dgm:shape>
            </dgm:if>
            <dgm:else name="Name46">
              <dgm:shape xmlns:r="http://schemas.openxmlformats.org/officeDocument/2006/relationships" rot="180" type="leftCircularArrow" r:blip="" zOrderOff="16">
                <dgm:adjLst/>
              </dgm:shape>
            </dgm:else>
          </dgm:choose>
          <dgm:presOf/>
          <dgm:constrLst/>
          <dgm:ruleLst/>
        </dgm:layoutNode>
        <dgm:layoutNode name="center2" styleLbl="fgShp">
          <dgm:alg type="sp"/>
          <dgm:choose name="Name47">
            <dgm:if name="Name48" func="var" arg="dir" op="equ" val="norm">
              <dgm:shape xmlns:r="http://schemas.openxmlformats.org/officeDocument/2006/relationships" rot="180" type="circularArrow" r:blip="" zOrderOff="16">
                <dgm:adjLst/>
              </dgm:shape>
            </dgm:if>
            <dgm:else name="Name49">
              <dgm:shape xmlns:r="http://schemas.openxmlformats.org/officeDocument/2006/relationships" type="leftCircularArrow" r:blip="" zOrderOff="16">
                <dgm:adjLst/>
              </dgm:shape>
            </dgm:else>
          </dgm:choose>
          <dgm:presOf/>
          <dgm:constrLst/>
          <dgm:ruleLst/>
        </dgm:layoutNode>
      </dgm:if>
      <dgm:else name="Name50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E1A99CB-63B7-47ED-9114-A13D90BD7358}" type="datetimeFigureOut">
              <a:rPr lang="ko-KR" altLang="en-US"/>
              <a:pPr>
                <a:defRPr/>
              </a:pPr>
              <a:t>2019-04-25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11200" y="744538"/>
            <a:ext cx="5375275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ko-KR" altLang="en-US" noProof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5153"/>
            <a:ext cx="5438140" cy="44669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noProof="0" smtClean="0"/>
              <a:t>마스터 텍스트 스타일을 편집합니다</a:t>
            </a:r>
          </a:p>
          <a:p>
            <a:pPr lvl="1"/>
            <a:r>
              <a:rPr lang="ko-KR" altLang="en-US" noProof="0" smtClean="0"/>
              <a:t>둘째 수준</a:t>
            </a:r>
          </a:p>
          <a:p>
            <a:pPr lvl="2"/>
            <a:r>
              <a:rPr lang="ko-KR" altLang="en-US" noProof="0" smtClean="0"/>
              <a:t>셋째 수준</a:t>
            </a:r>
          </a:p>
          <a:p>
            <a:pPr lvl="3"/>
            <a:r>
              <a:rPr lang="ko-KR" altLang="en-US" noProof="0" smtClean="0"/>
              <a:t>넷째 수준</a:t>
            </a:r>
          </a:p>
          <a:p>
            <a:pPr lvl="4"/>
            <a:r>
              <a:rPr lang="ko-KR" altLang="en-US" noProof="0" smtClean="0"/>
              <a:t>다섯째 수준</a:t>
            </a:r>
            <a:endParaRPr lang="ko-KR" altLang="en-US" noProof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3"/>
            <a:ext cx="2945659" cy="4963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fontAlgn="auto" latinLnBrk="1" hangingPunct="1">
              <a:spcBef>
                <a:spcPts val="0"/>
              </a:spcBef>
              <a:spcAft>
                <a:spcPts val="0"/>
              </a:spcAft>
              <a:defRPr kumimoji="0"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3"/>
            <a:ext cx="2945659" cy="496332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latinLnBrk="1" hangingPunct="1">
              <a:defRPr kumimoji="0" sz="1200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EBAE154A-F362-4D85-BB18-C88147D6D97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033435110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latinLnBrk="1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33795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ko-KR" altLang="en-US" smtClean="0"/>
          </a:p>
        </p:txBody>
      </p:sp>
      <p:sp>
        <p:nvSpPr>
          <p:cNvPr id="33796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  <a:lvl2pPr marL="742950" indent="-28575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2pPr>
            <a:lvl3pPr marL="11430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 marL="16002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4pPr>
            <a:lvl5pPr marL="2057400" indent="-228600" latinLnBrk="1">
              <a:spcBef>
                <a:spcPct val="30000"/>
              </a:spcBef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23296423-BDF1-4069-A5C9-4EB7842A62A8}" type="slidenum">
              <a:rPr lang="ko-KR" altLang="en-US"/>
              <a:pPr>
                <a:spcBef>
                  <a:spcPct val="0"/>
                </a:spcBef>
              </a:pPr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121405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Documents and Settings\aaa\바탕 화면\11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953375" y="44450"/>
            <a:ext cx="1952625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 userDrawn="1"/>
        </p:nvSpPr>
        <p:spPr>
          <a:xfrm>
            <a:off x="8882063" y="6357938"/>
            <a:ext cx="644525" cy="244475"/>
          </a:xfrm>
          <a:prstGeom prst="rect">
            <a:avLst/>
          </a:prstGeom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1000" smtClean="0">
                <a:solidFill>
                  <a:srgbClr val="00000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Page  </a:t>
            </a:r>
            <a:fld id="{8F42E1DB-0F60-4B55-942D-B820A830483C}" type="slidenum">
              <a:rPr kumimoji="0" lang="ko-KR" altLang="en-US" sz="1000" smtClean="0">
                <a:solidFill>
                  <a:srgbClr val="00000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pPr eaLnBrk="1" latinLnBrk="1" hangingPunct="1">
                <a:defRPr/>
              </a:pPr>
              <a:t>‹#›</a:t>
            </a:fld>
            <a:endParaRPr kumimoji="0" lang="ko-KR" altLang="en-US" sz="1000" smtClean="0"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523875" y="6215063"/>
            <a:ext cx="8858250" cy="1587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 rot="5400000">
            <a:off x="-2258218" y="3861594"/>
            <a:ext cx="5562600" cy="1587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3952868" y="0"/>
            <a:ext cx="4143404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i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Wellness Town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cxnSp>
        <p:nvCxnSpPr>
          <p:cNvPr id="9" name="직선 연결선 18"/>
          <p:cNvCxnSpPr>
            <a:cxnSpLocks noChangeShapeType="1"/>
          </p:cNvCxnSpPr>
          <p:nvPr userDrawn="1"/>
        </p:nvCxnSpPr>
        <p:spPr bwMode="auto">
          <a:xfrm>
            <a:off x="523875" y="855663"/>
            <a:ext cx="8858250" cy="1587"/>
          </a:xfrm>
          <a:prstGeom prst="line">
            <a:avLst/>
          </a:prstGeom>
          <a:noFill/>
          <a:ln w="114300" algn="ctr">
            <a:solidFill>
              <a:srgbClr val="66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" name="직선 연결선 19"/>
          <p:cNvCxnSpPr>
            <a:cxnSpLocks noChangeShapeType="1"/>
          </p:cNvCxnSpPr>
          <p:nvPr userDrawn="1"/>
        </p:nvCxnSpPr>
        <p:spPr bwMode="auto">
          <a:xfrm rot="5400000">
            <a:off x="204788" y="682625"/>
            <a:ext cx="633412" cy="1588"/>
          </a:xfrm>
          <a:prstGeom prst="line">
            <a:avLst/>
          </a:prstGeom>
          <a:noFill/>
          <a:ln w="50800" algn="ctr">
            <a:solidFill>
              <a:srgbClr val="66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6"/>
            <a:ext cx="8420100" cy="14700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11" name="슬라이드 번호 개체 틀 5"/>
          <p:cNvSpPr>
            <a:spLocks noGrp="1"/>
          </p:cNvSpPr>
          <p:nvPr>
            <p:ph type="sldNum" sz="quarter" idx="10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latinLnBrk="1" hangingPunct="1">
              <a:defRPr kumimoji="0" smtClean="0">
                <a:latin typeface="맑은 고딕" panose="020B0503020000020004" pitchFamily="50" charset="-127"/>
                <a:ea typeface="맑은 고딕" panose="020B0503020000020004" pitchFamily="50" charset="-127"/>
              </a:defRPr>
            </a:lvl1pPr>
          </a:lstStyle>
          <a:p>
            <a:pPr>
              <a:defRPr/>
            </a:pPr>
            <a:fld id="{29D2146D-CDB4-4F41-AB2A-F526B8EBA4C6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833899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953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5029200" y="1600200"/>
            <a:ext cx="43815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1D69EF-91DE-4F73-B8FC-761B39246CC3}" type="datetimeFigureOut">
              <a:rPr lang="ko-KR" altLang="en-US"/>
              <a:pPr>
                <a:defRPr/>
              </a:pPr>
              <a:t>2019-04-25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0D8EAA1-11A1-4FAE-A854-FEC91AE114B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529149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95300" y="1535113"/>
            <a:ext cx="437673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95300" y="2174875"/>
            <a:ext cx="437673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5032375" y="1535113"/>
            <a:ext cx="437832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5032375" y="2174875"/>
            <a:ext cx="437832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78BA69-BF02-4AE6-BF3A-A2E9E40AD330}" type="datetimeFigureOut">
              <a:rPr lang="ko-KR" altLang="en-US"/>
              <a:pPr>
                <a:defRPr/>
              </a:pPr>
              <a:t>2019-04-25</a:t>
            </a:fld>
            <a:endParaRPr lang="ko-KR" altLang="en-US"/>
          </a:p>
        </p:txBody>
      </p:sp>
      <p:sp>
        <p:nvSpPr>
          <p:cNvPr id="8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9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DD353F-112B-4C6A-976F-2C8D3FAF5781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847043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D00C1E-C102-4CBD-B05E-374C41B6DA7E}" type="datetimeFigureOut">
              <a:rPr lang="ko-KR" altLang="en-US"/>
              <a:pPr>
                <a:defRPr/>
              </a:pPr>
              <a:t>2019-04-25</a:t>
            </a:fld>
            <a:endParaRPr lang="ko-KR" altLang="en-US"/>
          </a:p>
        </p:txBody>
      </p:sp>
      <p:sp>
        <p:nvSpPr>
          <p:cNvPr id="4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5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7DD989-A283-4B99-A245-9A48B29B86E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1875811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B8940B-98E6-4E7D-935D-8889B3BFA6A9}" type="datetimeFigureOut">
              <a:rPr lang="ko-KR" altLang="en-US"/>
              <a:pPr>
                <a:defRPr/>
              </a:pPr>
              <a:t>2019-04-25</a:t>
            </a:fld>
            <a:endParaRPr lang="ko-KR" altLang="en-US"/>
          </a:p>
        </p:txBody>
      </p:sp>
      <p:sp>
        <p:nvSpPr>
          <p:cNvPr id="3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070209-C8D5-48CC-8F44-8C6E5E0B5F7C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97784443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3050"/>
            <a:ext cx="3259138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873500" y="273050"/>
            <a:ext cx="553720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95300" y="1435100"/>
            <a:ext cx="3259138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6C9315-6F96-41F0-820F-7801C5FDCA53}" type="datetimeFigureOut">
              <a:rPr lang="ko-KR" altLang="en-US"/>
              <a:pPr>
                <a:defRPr/>
              </a:pPr>
              <a:t>2019-04-25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6271F3-8BB8-48BF-8C5B-2CA73BA3FB93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20306493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941513" y="4800600"/>
            <a:ext cx="59436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941513" y="612775"/>
            <a:ext cx="59436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ko-KR" altLang="en-US" noProof="0" smtClean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941513" y="5367338"/>
            <a:ext cx="59436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690313-A44D-4863-9739-95B6CEA530C0}" type="datetimeFigureOut">
              <a:rPr lang="ko-KR" altLang="en-US"/>
              <a:pPr>
                <a:defRPr/>
              </a:pPr>
              <a:t>2019-04-25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D14DD13-3185-4678-85D5-B368CFEEEBE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018124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428794-90D6-4936-A466-E81F40F9B700}" type="datetimeFigureOut">
              <a:rPr lang="ko-KR" altLang="en-US"/>
              <a:pPr>
                <a:defRPr/>
              </a:pPr>
              <a:t>2019-04-25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51533F5-51B9-41D3-8462-9F731C4D3717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3021574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3" descr="뉴델로고투명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9438" y="6256338"/>
            <a:ext cx="1412875" cy="347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181850" y="274638"/>
            <a:ext cx="222885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95300" y="274638"/>
            <a:ext cx="653415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B587B82-DAFD-4768-9342-F0944A50F58E}" type="datetimeFigureOut">
              <a:rPr lang="ko-KR" altLang="en-US"/>
              <a:pPr>
                <a:defRPr/>
              </a:pPr>
              <a:t>2019-04-25</a:t>
            </a:fld>
            <a:endParaRPr lang="ko-KR" altLang="en-US"/>
          </a:p>
        </p:txBody>
      </p:sp>
      <p:sp>
        <p:nvSpPr>
          <p:cNvPr id="6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pPr>
              <a:defRPr/>
            </a:pPr>
            <a:fld id="{778070FC-4243-4957-8EEA-4FC4F6DAC56E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41990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23324993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 descr="C:\Documents and Settings\aaa\바탕 화면\11.jp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953375" y="44450"/>
            <a:ext cx="1952625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직사각형 4"/>
          <p:cNvSpPr/>
          <p:nvPr userDrawn="1"/>
        </p:nvSpPr>
        <p:spPr>
          <a:xfrm>
            <a:off x="8882063" y="6357938"/>
            <a:ext cx="644525" cy="244475"/>
          </a:xfrm>
          <a:prstGeom prst="rect">
            <a:avLst/>
          </a:prstGeom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1000" smtClean="0">
                <a:solidFill>
                  <a:srgbClr val="00000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Page  </a:t>
            </a:r>
            <a:fld id="{A26AB37C-2BA8-494C-BE9C-55D4847B50E3}" type="slidenum">
              <a:rPr kumimoji="0" lang="ko-KR" altLang="en-US" sz="1000" smtClean="0">
                <a:solidFill>
                  <a:srgbClr val="00000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pPr eaLnBrk="1" latinLnBrk="1" hangingPunct="1">
                <a:defRPr/>
              </a:pPr>
              <a:t>‹#›</a:t>
            </a:fld>
            <a:endParaRPr kumimoji="0" lang="ko-KR" altLang="en-US" sz="1000" smtClean="0"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523875" y="6215063"/>
            <a:ext cx="8858250" cy="1587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 userDrawn="1"/>
        </p:nvCxnSpPr>
        <p:spPr>
          <a:xfrm rot="5400000">
            <a:off x="-2258218" y="3861594"/>
            <a:ext cx="5562600" cy="1587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 userDrawn="1"/>
        </p:nvSpPr>
        <p:spPr>
          <a:xfrm>
            <a:off x="3952868" y="0"/>
            <a:ext cx="4143404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i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Wellness Town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cxnSp>
        <p:nvCxnSpPr>
          <p:cNvPr id="9" name="직선 연결선 18"/>
          <p:cNvCxnSpPr>
            <a:cxnSpLocks noChangeShapeType="1"/>
          </p:cNvCxnSpPr>
          <p:nvPr userDrawn="1"/>
        </p:nvCxnSpPr>
        <p:spPr bwMode="auto">
          <a:xfrm>
            <a:off x="523875" y="855663"/>
            <a:ext cx="8858250" cy="1587"/>
          </a:xfrm>
          <a:prstGeom prst="line">
            <a:avLst/>
          </a:prstGeom>
          <a:noFill/>
          <a:ln w="114300" algn="ctr">
            <a:solidFill>
              <a:srgbClr val="66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" name="직선 연결선 19"/>
          <p:cNvCxnSpPr>
            <a:cxnSpLocks noChangeShapeType="1"/>
          </p:cNvCxnSpPr>
          <p:nvPr userDrawn="1"/>
        </p:nvCxnSpPr>
        <p:spPr bwMode="auto">
          <a:xfrm rot="5400000">
            <a:off x="204788" y="682625"/>
            <a:ext cx="633412" cy="1588"/>
          </a:xfrm>
          <a:prstGeom prst="line">
            <a:avLst/>
          </a:prstGeom>
          <a:noFill/>
          <a:ln w="50800" algn="ctr">
            <a:solidFill>
              <a:srgbClr val="66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115888"/>
            <a:ext cx="9906000" cy="360362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73050" y="981075"/>
            <a:ext cx="9359900" cy="540067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00358089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95300" y="274638"/>
            <a:ext cx="8915400" cy="1143000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95300" y="1600200"/>
            <a:ext cx="8915400" cy="4525963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316377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xmlns="" val="36752132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내용 개체 틀 1"/>
          <p:cNvSpPr>
            <a:spLocks noGrp="1"/>
          </p:cNvSpPr>
          <p:nvPr>
            <p:ph/>
          </p:nvPr>
        </p:nvSpPr>
        <p:spPr>
          <a:xfrm>
            <a:off x="495300" y="274638"/>
            <a:ext cx="8915400" cy="58515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34934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42950" y="2130425"/>
            <a:ext cx="84201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485900" y="3886200"/>
            <a:ext cx="69342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E70319-A795-4EDE-85D5-221E2C43DE80}" type="datetimeFigureOut">
              <a:rPr lang="ko-KR" altLang="en-US"/>
              <a:pPr>
                <a:defRPr/>
              </a:pPr>
              <a:t>2019-04-25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036CE7-74AB-415B-9671-F316F052746F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699376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C490D4-08BF-416B-BF36-F1415F92CA16}" type="datetimeFigureOut">
              <a:rPr lang="ko-KR" altLang="en-US"/>
              <a:pPr>
                <a:defRPr/>
              </a:pPr>
              <a:t>2019-04-25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CCD012-1DCC-4811-818C-66092F095CB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675308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82638" y="4406900"/>
            <a:ext cx="84201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82638" y="2906713"/>
            <a:ext cx="84201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31CC98-A24F-4B2B-976B-657513EBDDD7}" type="datetimeFigureOut">
              <a:rPr lang="ko-KR" altLang="en-US"/>
              <a:pPr>
                <a:defRPr/>
              </a:pPr>
              <a:t>2019-04-25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A80CFA-260E-44BE-847D-7DF228847DB9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8041840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1" descr="C:\Documents and Settings\aaa\바탕 화면\11.jpg"/>
          <p:cNvPicPr>
            <a:picLocks noChangeAspect="1" noChangeArrowheads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953375" y="44450"/>
            <a:ext cx="1952625" cy="4873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/>
          <p:cNvSpPr/>
          <p:nvPr userDrawn="1"/>
        </p:nvSpPr>
        <p:spPr>
          <a:xfrm>
            <a:off x="8882063" y="6357938"/>
            <a:ext cx="644525" cy="244475"/>
          </a:xfrm>
          <a:prstGeom prst="rect">
            <a:avLst/>
          </a:prstGeom>
        </p:spPr>
        <p:txBody>
          <a:bodyPr wrap="non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latinLnBrk="1" hangingPunct="1">
              <a:defRPr/>
            </a:pPr>
            <a:r>
              <a:rPr kumimoji="0" lang="en-US" altLang="ko-KR" sz="1000" smtClean="0">
                <a:solidFill>
                  <a:srgbClr val="00000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t>Page  </a:t>
            </a:r>
            <a:fld id="{EA4F90CE-6419-425F-9D06-8758E306D0C6}" type="slidenum">
              <a:rPr kumimoji="0" lang="ko-KR" altLang="en-US" sz="1000" smtClean="0">
                <a:solidFill>
                  <a:srgbClr val="000000"/>
                </a:solidFill>
                <a:latin typeface="Times New Roman" panose="02020603050405020304" pitchFamily="18" charset="0"/>
                <a:ea typeface="맑은 고딕" panose="020B0503020000020004" pitchFamily="50" charset="-127"/>
                <a:cs typeface="Times New Roman" panose="02020603050405020304" pitchFamily="18" charset="0"/>
              </a:rPr>
              <a:pPr eaLnBrk="1" latinLnBrk="1" hangingPunct="1">
                <a:defRPr/>
              </a:pPr>
              <a:t>‹#›</a:t>
            </a:fld>
            <a:endParaRPr kumimoji="0" lang="ko-KR" altLang="en-US" sz="1000" smtClean="0">
              <a:latin typeface="Times New Roman" panose="02020603050405020304" pitchFamily="18" charset="0"/>
              <a:ea typeface="맑은 고딕" panose="020B0503020000020004" pitchFamily="50" charset="-127"/>
              <a:cs typeface="Times New Roman" panose="02020603050405020304" pitchFamily="18" charset="0"/>
            </a:endParaRPr>
          </a:p>
        </p:txBody>
      </p:sp>
      <p:cxnSp>
        <p:nvCxnSpPr>
          <p:cNvPr id="1028" name="직선 연결선 8"/>
          <p:cNvCxnSpPr>
            <a:cxnSpLocks noChangeShapeType="1"/>
          </p:cNvCxnSpPr>
          <p:nvPr userDrawn="1"/>
        </p:nvCxnSpPr>
        <p:spPr bwMode="auto">
          <a:xfrm>
            <a:off x="523875" y="855663"/>
            <a:ext cx="8858250" cy="1587"/>
          </a:xfrm>
          <a:prstGeom prst="line">
            <a:avLst/>
          </a:prstGeom>
          <a:noFill/>
          <a:ln w="114300" algn="ctr">
            <a:solidFill>
              <a:srgbClr val="66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029" name="직선 연결선 9"/>
          <p:cNvCxnSpPr>
            <a:cxnSpLocks noChangeShapeType="1"/>
          </p:cNvCxnSpPr>
          <p:nvPr userDrawn="1"/>
        </p:nvCxnSpPr>
        <p:spPr bwMode="auto">
          <a:xfrm rot="5400000">
            <a:off x="204788" y="682625"/>
            <a:ext cx="633412" cy="1588"/>
          </a:xfrm>
          <a:prstGeom prst="line">
            <a:avLst/>
          </a:prstGeom>
          <a:noFill/>
          <a:ln w="50800" algn="ctr">
            <a:solidFill>
              <a:srgbClr val="666699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13" name="직선 연결선 12"/>
          <p:cNvCxnSpPr/>
          <p:nvPr userDrawn="1"/>
        </p:nvCxnSpPr>
        <p:spPr>
          <a:xfrm>
            <a:off x="523875" y="6215063"/>
            <a:ext cx="8858250" cy="1587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 userDrawn="1"/>
        </p:nvCxnSpPr>
        <p:spPr>
          <a:xfrm rot="5400000">
            <a:off x="-2258218" y="3861594"/>
            <a:ext cx="5562600" cy="1587"/>
          </a:xfrm>
          <a:prstGeom prst="line">
            <a:avLst/>
          </a:prstGeom>
          <a:ln w="508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 userDrawn="1"/>
        </p:nvSpPr>
        <p:spPr>
          <a:xfrm>
            <a:off x="3952868" y="0"/>
            <a:ext cx="4143404" cy="40011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i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Wellness Town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1033" name="Rectangle 12"/>
          <p:cNvSpPr>
            <a:spLocks noChangeArrowheads="1"/>
          </p:cNvSpPr>
          <p:nvPr userDrawn="1"/>
        </p:nvSpPr>
        <p:spPr bwMode="auto">
          <a:xfrm>
            <a:off x="0" y="3232150"/>
            <a:ext cx="9906000" cy="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22" r:id="rId1"/>
    <p:sldLayoutId id="2147483908" r:id="rId2"/>
    <p:sldLayoutId id="2147483923" r:id="rId3"/>
    <p:sldLayoutId id="2147483909" r:id="rId4"/>
    <p:sldLayoutId id="2147483910" r:id="rId5"/>
    <p:sldLayoutId id="2147483911" r:id="rId6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제목 개체 틀 1"/>
          <p:cNvSpPr>
            <a:spLocks noGrp="1"/>
          </p:cNvSpPr>
          <p:nvPr>
            <p:ph type="title"/>
          </p:nvPr>
        </p:nvSpPr>
        <p:spPr bwMode="auto">
          <a:xfrm>
            <a:off x="495300" y="274638"/>
            <a:ext cx="89154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제목 스타일 편집</a:t>
            </a:r>
          </a:p>
        </p:txBody>
      </p:sp>
      <p:sp>
        <p:nvSpPr>
          <p:cNvPr id="2051" name="텍스트 개체 틀 2"/>
          <p:cNvSpPr>
            <a:spLocks noGrp="1"/>
          </p:cNvSpPr>
          <p:nvPr>
            <p:ph type="body" idx="1"/>
          </p:nvPr>
        </p:nvSpPr>
        <p:spPr bwMode="auto">
          <a:xfrm>
            <a:off x="495300" y="1600200"/>
            <a:ext cx="89154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95300" y="6356350"/>
            <a:ext cx="2311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latin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fld id="{BD60FE01-1848-4027-BC02-D1D27ECE5236}" type="datetimeFigureOut">
              <a:rPr lang="ko-KR" altLang="en-US"/>
              <a:pPr>
                <a:defRPr/>
              </a:pPr>
              <a:t>2019-04-25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384550" y="6356350"/>
            <a:ext cx="31369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latinLnBrk="1" hangingPunct="1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7099300" y="6356350"/>
            <a:ext cx="23114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latin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55ABF6A-6DC2-4E2A-BC04-E485DCC522DB}" type="slidenum">
              <a:rPr lang="ko-KR" altLang="en-US"/>
              <a:pPr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12" r:id="rId1"/>
    <p:sldLayoutId id="2147483913" r:id="rId2"/>
    <p:sldLayoutId id="2147483914" r:id="rId3"/>
    <p:sldLayoutId id="2147483915" r:id="rId4"/>
    <p:sldLayoutId id="2147483916" r:id="rId5"/>
    <p:sldLayoutId id="2147483917" r:id="rId6"/>
    <p:sldLayoutId id="2147483918" r:id="rId7"/>
    <p:sldLayoutId id="2147483919" r:id="rId8"/>
    <p:sldLayoutId id="2147483920" r:id="rId9"/>
    <p:sldLayoutId id="2147483921" r:id="rId10"/>
    <p:sldLayoutId id="2147483924" r:id="rId11"/>
  </p:sldLayoutIdLst>
  <p:txStyles>
    <p:titleStyle>
      <a:lvl1pPr algn="ctr" rtl="0" eaLnBrk="0" fontAlgn="base" latinLnBrk="1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0" fontAlgn="base" latinLnBrk="1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fontAlgn="base" latinLnBrk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jpeg"/><Relationship Id="rId4" Type="http://schemas.openxmlformats.org/officeDocument/2006/relationships/image" Target="../media/image1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6.png"/><Relationship Id="rId5" Type="http://schemas.openxmlformats.org/officeDocument/2006/relationships/image" Target="../media/image35.jpeg"/><Relationship Id="rId4" Type="http://schemas.openxmlformats.org/officeDocument/2006/relationships/image" Target="../media/image34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73dltkdqja/221260321840" TargetMode="External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jpeg"/><Relationship Id="rId5" Type="http://schemas.openxmlformats.org/officeDocument/2006/relationships/image" Target="../media/image42.jpeg"/><Relationship Id="rId4" Type="http://schemas.openxmlformats.org/officeDocument/2006/relationships/hyperlink" Target="https://blog.naver.com/73dltkdqja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jpeg"/><Relationship Id="rId5" Type="http://schemas.openxmlformats.org/officeDocument/2006/relationships/image" Target="../media/image47.jpeg"/><Relationship Id="rId4" Type="http://schemas.openxmlformats.org/officeDocument/2006/relationships/image" Target="../media/image4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jpeg"/><Relationship Id="rId5" Type="http://schemas.openxmlformats.org/officeDocument/2006/relationships/image" Target="../media/image61.pn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7.jpe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1.png"/><Relationship Id="rId4" Type="http://schemas.openxmlformats.org/officeDocument/2006/relationships/image" Target="../media/image70.jpe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eg"/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jpeg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7.jpe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eg"/><Relationship Id="rId4" Type="http://schemas.openxmlformats.org/officeDocument/2006/relationships/image" Target="../media/image90.jpe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jpeg"/><Relationship Id="rId2" Type="http://schemas.openxmlformats.org/officeDocument/2006/relationships/image" Target="../media/image9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eg"/><Relationship Id="rId2" Type="http://schemas.openxmlformats.org/officeDocument/2006/relationships/image" Target="../media/image9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image" Target="../media/image9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image" Target="../media/image10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05.jpe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10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110.jpe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eg"/><Relationship Id="rId2" Type="http://schemas.openxmlformats.org/officeDocument/2006/relationships/image" Target="../media/image11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4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6.jpe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jpe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6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TextBox 4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ko-KR" altLang="en-US" sz="1600" dirty="0" err="1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글램핑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endParaRPr kumimoji="0" lang="ko-KR" altLang="en-US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0" y="0"/>
            <a:ext cx="4808984" cy="68517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975589" y="0"/>
            <a:ext cx="6930411" cy="6858000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16496" y="5445224"/>
            <a:ext cx="2873499" cy="1296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2720752" y="1700808"/>
            <a:ext cx="6192688" cy="304698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rgbClr val="CC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ko-KR" altLang="en-US" sz="9600" b="1" dirty="0" smtClean="0">
                <a:solidFill>
                  <a:srgbClr val="FF00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세  종</a:t>
            </a:r>
            <a:r>
              <a:rPr kumimoji="0" lang="en-US" altLang="ko-KR" sz="9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HY울릉도M" pitchFamily="18" charset="-127"/>
                <a:ea typeface="HY울릉도M" pitchFamily="18" charset="-127"/>
                <a:cs typeface="Times New Roman" pitchFamily="18" charset="0"/>
              </a:rPr>
              <a:t>DAONSUP </a:t>
            </a:r>
            <a:endParaRPr kumimoji="0" lang="ko-KR" altLang="en-US" sz="96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HY울릉도M" pitchFamily="18" charset="-127"/>
              <a:ea typeface="HY울릉도M" pitchFamily="18" charset="-127"/>
              <a:cs typeface="Times New Roman" pitchFamily="18" charset="0"/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344488" y="332656"/>
            <a:ext cx="214314" cy="285752"/>
          </a:xfrm>
          <a:prstGeom prst="roundRect">
            <a:avLst/>
          </a:prstGeom>
        </p:spPr>
        <p:style>
          <a:lnRef idx="0">
            <a:schemeClr val="accent2"/>
          </a:lnRef>
          <a:fillRef idx="1001">
            <a:schemeClr val="dk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606002" y="332656"/>
            <a:ext cx="214314" cy="28575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871490" y="332656"/>
            <a:ext cx="214314" cy="28575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136576" y="332656"/>
            <a:ext cx="216024" cy="28803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1424608" y="332656"/>
            <a:ext cx="216024" cy="285752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1696191" y="332656"/>
            <a:ext cx="214314" cy="28575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Box 6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 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사업부지 </a:t>
            </a:r>
            <a:r>
              <a:rPr kumimoji="0" lang="ko-KR" altLang="en-US" sz="16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인근 관광지 </a:t>
            </a:r>
          </a:p>
        </p:txBody>
      </p:sp>
      <p:pic>
        <p:nvPicPr>
          <p:cNvPr id="11268" name="그림 8" descr="보현산천문대.jp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14850" y="3697288"/>
            <a:ext cx="3830638" cy="239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그림 6" descr="천문대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49313" y="3697288"/>
            <a:ext cx="3765550" cy="239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1" name="TextBox 3"/>
          <p:cNvSpPr txBox="1">
            <a:spLocks noChangeArrowheads="1"/>
          </p:cNvSpPr>
          <p:nvPr/>
        </p:nvSpPr>
        <p:spPr bwMode="auto">
          <a:xfrm>
            <a:off x="920750" y="1190625"/>
            <a:ext cx="21431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보현산 천문대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2000" i="1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69024" y="1047959"/>
            <a:ext cx="4228585" cy="51173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0513" y="1047959"/>
            <a:ext cx="4320479" cy="5117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033184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1928664" y="2999232"/>
            <a:ext cx="720080" cy="285752"/>
          </a:xfrm>
          <a:prstGeom prst="roundRect">
            <a:avLst/>
          </a:prstGeom>
          <a:solidFill>
            <a:srgbClr val="C00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dirty="0" smtClean="0"/>
              <a:t>대상지</a:t>
            </a:r>
            <a:endParaRPr kumimoji="0" lang="ko-KR" altLang="en-US" sz="11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992560" y="4085416"/>
            <a:ext cx="576064" cy="216024"/>
          </a:xfrm>
          <a:prstGeom prst="roundRect">
            <a:avLst/>
          </a:prstGeom>
          <a:solidFill>
            <a:srgbClr val="7030A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dirty="0"/>
              <a:t>대구</a:t>
            </a:r>
          </a:p>
        </p:txBody>
      </p:sp>
      <p:sp>
        <p:nvSpPr>
          <p:cNvPr id="17" name="모서리가 둥근 직사각형 16"/>
          <p:cNvSpPr/>
          <p:nvPr/>
        </p:nvSpPr>
        <p:spPr>
          <a:xfrm>
            <a:off x="1928664" y="3581360"/>
            <a:ext cx="720080" cy="216024"/>
          </a:xfrm>
          <a:prstGeom prst="roundRect">
            <a:avLst/>
          </a:prstGeom>
          <a:solidFill>
            <a:srgbClr val="7030A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dirty="0"/>
              <a:t>영천시</a:t>
            </a:r>
          </a:p>
        </p:txBody>
      </p:sp>
      <p:sp>
        <p:nvSpPr>
          <p:cNvPr id="18" name="모서리가 둥근 직사각형 17"/>
          <p:cNvSpPr/>
          <p:nvPr/>
        </p:nvSpPr>
        <p:spPr>
          <a:xfrm>
            <a:off x="3080792" y="3812680"/>
            <a:ext cx="576064" cy="216024"/>
          </a:xfrm>
          <a:prstGeom prst="roundRect">
            <a:avLst/>
          </a:prstGeom>
          <a:solidFill>
            <a:srgbClr val="7030A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dirty="0"/>
              <a:t>경주</a:t>
            </a:r>
          </a:p>
        </p:txBody>
      </p:sp>
      <p:sp>
        <p:nvSpPr>
          <p:cNvPr id="12352" name="TextBox 6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 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주변개발계획</a:t>
            </a:r>
            <a:endParaRPr kumimoji="0" lang="ko-KR" altLang="en-US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2000" i="1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2792760" y="1047959"/>
            <a:ext cx="576064" cy="216024"/>
          </a:xfrm>
          <a:prstGeom prst="roundRect">
            <a:avLst/>
          </a:prstGeom>
          <a:solidFill>
            <a:srgbClr val="7030A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dirty="0" smtClean="0"/>
              <a:t>포항</a:t>
            </a:r>
            <a:endParaRPr kumimoji="0" lang="ko-KR" altLang="en-US" sz="12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07015" y="985917"/>
            <a:ext cx="2438400" cy="33537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95610" y="955283"/>
            <a:ext cx="4429398" cy="518457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33926" y="946525"/>
            <a:ext cx="4211490" cy="518457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0512" y="980728"/>
            <a:ext cx="4320479" cy="3332290"/>
          </a:xfrm>
          <a:prstGeom prst="rect">
            <a:avLst/>
          </a:prstGeom>
        </p:spPr>
      </p:pic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025886397"/>
              </p:ext>
            </p:extLst>
          </p:nvPr>
        </p:nvGraphicFramePr>
        <p:xfrm>
          <a:off x="704528" y="4445001"/>
          <a:ext cx="8640887" cy="1737192"/>
        </p:xfrm>
        <a:graphic>
          <a:graphicData uri="http://schemas.openxmlformats.org/drawingml/2006/table">
            <a:tbl>
              <a:tblPr firstRow="1" bandRow="1">
                <a:tableStyleId>{6E25E649-3F16-4E02-A733-19D2CDBF48F0}</a:tableStyleId>
              </a:tblPr>
              <a:tblGrid>
                <a:gridCol w="1014157"/>
                <a:gridCol w="1840471"/>
                <a:gridCol w="976857"/>
                <a:gridCol w="901714"/>
                <a:gridCol w="1427715"/>
                <a:gridCol w="2479973"/>
              </a:tblGrid>
              <a:tr h="2313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latin typeface="휴먼모음T" pitchFamily="18" charset="-127"/>
                          <a:ea typeface="휴먼모음T" pitchFamily="18" charset="-127"/>
                        </a:rPr>
                        <a:t>사업명</a:t>
                      </a:r>
                      <a:endParaRPr lang="ko-KR" altLang="en-US" sz="10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T="45699" marB="45699" anchor="ctr"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휴먼모음T" pitchFamily="18" charset="-127"/>
                          <a:ea typeface="휴먼모음T" pitchFamily="18" charset="-127"/>
                        </a:rPr>
                        <a:t>위치</a:t>
                      </a:r>
                      <a:endParaRPr lang="ko-KR" altLang="en-US" sz="10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T="45699" marB="45699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휴먼모음T" pitchFamily="18" charset="-127"/>
                          <a:ea typeface="휴먼모음T" pitchFamily="18" charset="-127"/>
                        </a:rPr>
                        <a:t>면적</a:t>
                      </a:r>
                      <a:endParaRPr lang="ko-KR" altLang="en-US" sz="10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T="45699" marB="45699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휴먼모음T" pitchFamily="18" charset="-127"/>
                          <a:ea typeface="휴먼모음T" pitchFamily="18" charset="-127"/>
                        </a:rPr>
                        <a:t>사업기간</a:t>
                      </a:r>
                      <a:endParaRPr lang="ko-KR" altLang="en-US" sz="10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T="45699" marB="45699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휴먼모음T" pitchFamily="18" charset="-127"/>
                          <a:ea typeface="휴먼모음T" pitchFamily="18" charset="-127"/>
                        </a:rPr>
                        <a:t>사업비</a:t>
                      </a:r>
                      <a:endParaRPr lang="ko-KR" altLang="en-US" sz="10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T="45699" marB="45699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휴먼모음T" pitchFamily="18" charset="-127"/>
                          <a:ea typeface="휴먼모음T" pitchFamily="18" charset="-127"/>
                        </a:rPr>
                        <a:t>유치업종</a:t>
                      </a:r>
                      <a:endParaRPr lang="ko-KR" altLang="en-US" sz="10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T="45699" marB="45699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</a:tcPr>
                </a:tc>
              </a:tr>
              <a:tr h="3759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latin typeface="휴먼모음T" pitchFamily="18" charset="-127"/>
                          <a:ea typeface="휴먼모음T" pitchFamily="18" charset="-127"/>
                        </a:rPr>
                        <a:t>세종벤처밸리</a:t>
                      </a:r>
                      <a:endParaRPr lang="en-US" altLang="ko-KR" sz="1000" dirty="0" smtClean="0"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latin typeface="휴먼모음T" pitchFamily="18" charset="-127"/>
                          <a:ea typeface="휴먼모음T" pitchFamily="18" charset="-127"/>
                        </a:rPr>
                        <a:t>산업단지조성</a:t>
                      </a:r>
                      <a:endParaRPr lang="ko-KR" altLang="en-US" sz="10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T="45699" marB="45699" anchor="ctr"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latin typeface="휴먼모음T" pitchFamily="18" charset="-127"/>
                          <a:ea typeface="휴먼모음T" pitchFamily="18" charset="-127"/>
                        </a:rPr>
                        <a:t>전동면</a:t>
                      </a:r>
                      <a:r>
                        <a:rPr lang="ko-KR" altLang="en-US" sz="1000" dirty="0" smtClean="0">
                          <a:latin typeface="휴먼모음T" pitchFamily="18" charset="-127"/>
                          <a:ea typeface="휴먼모음T" pitchFamily="18" charset="-127"/>
                        </a:rPr>
                        <a:t> </a:t>
                      </a:r>
                      <a:r>
                        <a:rPr lang="ko-KR" altLang="en-US" sz="1000" dirty="0" err="1" smtClean="0">
                          <a:latin typeface="휴먼모음T" pitchFamily="18" charset="-127"/>
                          <a:ea typeface="휴먼모음T" pitchFamily="18" charset="-127"/>
                        </a:rPr>
                        <a:t>보덕리</a:t>
                      </a:r>
                      <a:r>
                        <a:rPr lang="ko-KR" altLang="en-US" sz="1000" dirty="0" smtClean="0">
                          <a:latin typeface="휴먼모음T" pitchFamily="18" charset="-127"/>
                          <a:ea typeface="휴먼모음T" pitchFamily="18" charset="-127"/>
                        </a:rPr>
                        <a:t> 일원</a:t>
                      </a:r>
                      <a:endParaRPr lang="ko-KR" altLang="en-US" sz="10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T="45699" marB="45699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휴먼모음T" pitchFamily="18" charset="-127"/>
                          <a:ea typeface="휴먼모음T" pitchFamily="18" charset="-127"/>
                        </a:rPr>
                        <a:t>589,976m</a:t>
                      </a:r>
                      <a:r>
                        <a:rPr lang="en-US" altLang="ko-KR" sz="1000" baseline="30000" dirty="0" smtClean="0">
                          <a:latin typeface="휴먼모음T" pitchFamily="18" charset="-127"/>
                          <a:ea typeface="휴먼모음T" pitchFamily="18" charset="-127"/>
                        </a:rPr>
                        <a:t>2</a:t>
                      </a:r>
                      <a:endParaRPr lang="ko-KR" altLang="en-US" sz="1000" baseline="300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T="45699" marB="45699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휴먼모음T" pitchFamily="18" charset="-127"/>
                          <a:ea typeface="휴먼모음T" pitchFamily="18" charset="-127"/>
                        </a:rPr>
                        <a:t>2019~2022</a:t>
                      </a:r>
                      <a:endParaRPr lang="ko-KR" altLang="en-US" sz="10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T="45699" marB="45699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휴먼모음T" pitchFamily="18" charset="-127"/>
                          <a:ea typeface="휴먼모음T" pitchFamily="18" charset="-127"/>
                        </a:rPr>
                        <a:t>1,110</a:t>
                      </a:r>
                      <a:r>
                        <a:rPr lang="ko-KR" altLang="en-US" sz="1000" dirty="0" err="1" smtClean="0">
                          <a:latin typeface="휴먼모음T" pitchFamily="18" charset="-127"/>
                          <a:ea typeface="휴먼모음T" pitchFamily="18" charset="-127"/>
                        </a:rPr>
                        <a:t>억원</a:t>
                      </a:r>
                      <a:endParaRPr lang="ko-KR" altLang="en-US" sz="10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T="45699" marB="45699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휴먼모음T" pitchFamily="18" charset="-127"/>
                          <a:ea typeface="휴먼모음T" pitchFamily="18" charset="-127"/>
                        </a:rPr>
                        <a:t>제</a:t>
                      </a:r>
                      <a:r>
                        <a:rPr lang="en-US" altLang="ko-KR" sz="1000" dirty="0" smtClean="0">
                          <a:latin typeface="휴먼모음T" pitchFamily="18" charset="-127"/>
                          <a:ea typeface="휴먼모음T" pitchFamily="18" charset="-127"/>
                        </a:rPr>
                        <a:t>1</a:t>
                      </a:r>
                      <a:r>
                        <a:rPr lang="ko-KR" altLang="en-US" sz="1000" dirty="0" err="1" smtClean="0">
                          <a:latin typeface="휴먼모음T" pitchFamily="18" charset="-127"/>
                          <a:ea typeface="휴먼모음T" pitchFamily="18" charset="-127"/>
                        </a:rPr>
                        <a:t>차금속</a:t>
                      </a:r>
                      <a:r>
                        <a:rPr lang="en-US" altLang="ko-KR" sz="1000" dirty="0" smtClean="0">
                          <a:latin typeface="휴먼모음T" pitchFamily="18" charset="-127"/>
                          <a:ea typeface="휴먼모음T" pitchFamily="18" charset="-127"/>
                        </a:rPr>
                        <a:t>,</a:t>
                      </a:r>
                      <a:r>
                        <a:rPr lang="ko-KR" altLang="en-US" sz="1000" dirty="0" smtClean="0">
                          <a:latin typeface="휴먼모음T" pitchFamily="18" charset="-127"/>
                          <a:ea typeface="휴먼모음T" pitchFamily="18" charset="-127"/>
                        </a:rPr>
                        <a:t>금속가공</a:t>
                      </a:r>
                      <a:r>
                        <a:rPr lang="en-US" altLang="ko-KR" sz="1000" dirty="0" smtClean="0">
                          <a:latin typeface="휴먼모음T" pitchFamily="18" charset="-127"/>
                          <a:ea typeface="휴먼모음T" pitchFamily="18" charset="-127"/>
                        </a:rPr>
                        <a:t>,</a:t>
                      </a:r>
                      <a:r>
                        <a:rPr lang="ko-KR" altLang="en-US" sz="1000" dirty="0" smtClean="0">
                          <a:latin typeface="휴먼모음T" pitchFamily="18" charset="-127"/>
                          <a:ea typeface="휴먼모음T" pitchFamily="18" charset="-127"/>
                        </a:rPr>
                        <a:t>전자</a:t>
                      </a:r>
                      <a:r>
                        <a:rPr lang="en-US" altLang="ko-KR" sz="1000" dirty="0" smtClean="0">
                          <a:latin typeface="휴먼모음T" pitchFamily="18" charset="-127"/>
                          <a:ea typeface="휴먼모음T" pitchFamily="18" charset="-127"/>
                        </a:rPr>
                        <a:t>, </a:t>
                      </a:r>
                      <a:r>
                        <a:rPr lang="ko-KR" altLang="en-US" sz="1000" dirty="0" smtClean="0">
                          <a:latin typeface="휴먼모음T" pitchFamily="18" charset="-127"/>
                          <a:ea typeface="휴먼모음T" pitchFamily="18" charset="-127"/>
                        </a:rPr>
                        <a:t>기계</a:t>
                      </a:r>
                      <a:r>
                        <a:rPr lang="en-US" altLang="ko-KR" sz="1000" dirty="0" smtClean="0">
                          <a:latin typeface="휴먼모음T" pitchFamily="18" charset="-127"/>
                          <a:ea typeface="휴먼모음T" pitchFamily="18" charset="-127"/>
                        </a:rPr>
                        <a:t>, </a:t>
                      </a:r>
                      <a:r>
                        <a:rPr lang="ko-KR" altLang="en-US" sz="1000" dirty="0" smtClean="0">
                          <a:latin typeface="휴먼모음T" pitchFamily="18" charset="-127"/>
                          <a:ea typeface="휴먼모음T" pitchFamily="18" charset="-127"/>
                        </a:rPr>
                        <a:t>운송장비 등</a:t>
                      </a:r>
                      <a:endParaRPr lang="ko-KR" altLang="en-US" sz="10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T="45699" marB="45699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592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>
                          <a:latin typeface="휴먼모음T" pitchFamily="18" charset="-127"/>
                          <a:ea typeface="휴먼모음T" pitchFamily="18" charset="-127"/>
                        </a:rPr>
                        <a:t>세종테크밸리</a:t>
                      </a:r>
                      <a:endParaRPr lang="en-US" altLang="ko-KR" sz="1000" dirty="0" smtClean="0"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algn="ctr" latinLnBrk="1"/>
                      <a:r>
                        <a:rPr lang="ko-KR" altLang="en-US" sz="1000" dirty="0" smtClean="0">
                          <a:latin typeface="휴먼모음T" pitchFamily="18" charset="-127"/>
                          <a:ea typeface="휴먼모음T" pitchFamily="18" charset="-127"/>
                        </a:rPr>
                        <a:t>지구조성</a:t>
                      </a:r>
                      <a:endParaRPr lang="ko-KR" altLang="en-US" sz="10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T="45699" marB="45699" anchor="ctr"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휴먼모음T" pitchFamily="18" charset="-127"/>
                          <a:ea typeface="휴먼모음T" pitchFamily="18" charset="-127"/>
                        </a:rPr>
                        <a:t>4-2</a:t>
                      </a:r>
                      <a:r>
                        <a:rPr lang="ko-KR" altLang="en-US" sz="1000" dirty="0" smtClean="0">
                          <a:latin typeface="휴먼모음T" pitchFamily="18" charset="-127"/>
                          <a:ea typeface="휴먼모음T" pitchFamily="18" charset="-127"/>
                        </a:rPr>
                        <a:t>생활권</a:t>
                      </a:r>
                      <a:r>
                        <a:rPr lang="en-US" altLang="ko-KR" sz="1000" dirty="0" smtClean="0">
                          <a:latin typeface="휴먼모음T" pitchFamily="18" charset="-127"/>
                          <a:ea typeface="휴먼모음T" pitchFamily="18" charset="-127"/>
                        </a:rPr>
                        <a:t>,</a:t>
                      </a:r>
                      <a:r>
                        <a:rPr lang="ko-KR" altLang="en-US" sz="1000" dirty="0" err="1" smtClean="0">
                          <a:latin typeface="휴먼모음T" pitchFamily="18" charset="-127"/>
                          <a:ea typeface="휴먼모음T" pitchFamily="18" charset="-127"/>
                        </a:rPr>
                        <a:t>금남면</a:t>
                      </a:r>
                      <a:r>
                        <a:rPr lang="ko-KR" altLang="en-US" sz="1000" dirty="0" smtClean="0">
                          <a:latin typeface="휴먼모음T" pitchFamily="18" charset="-127"/>
                          <a:ea typeface="휴먼모음T" pitchFamily="18" charset="-127"/>
                        </a:rPr>
                        <a:t> </a:t>
                      </a:r>
                      <a:r>
                        <a:rPr lang="ko-KR" altLang="en-US" sz="1000" dirty="0" err="1" smtClean="0">
                          <a:latin typeface="휴먼모음T" pitchFamily="18" charset="-127"/>
                          <a:ea typeface="휴먼모음T" pitchFamily="18" charset="-127"/>
                        </a:rPr>
                        <a:t>집현리</a:t>
                      </a:r>
                      <a:r>
                        <a:rPr lang="ko-KR" altLang="en-US" sz="1000" dirty="0" smtClean="0">
                          <a:latin typeface="휴먼모음T" pitchFamily="18" charset="-127"/>
                          <a:ea typeface="휴먼모음T" pitchFamily="18" charset="-127"/>
                        </a:rPr>
                        <a:t> 일원</a:t>
                      </a:r>
                      <a:endParaRPr lang="ko-KR" altLang="en-US" sz="10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T="45699" marB="45699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휴먼모음T" pitchFamily="18" charset="-127"/>
                          <a:ea typeface="휴먼모음T" pitchFamily="18" charset="-127"/>
                        </a:rPr>
                        <a:t>750,356m</a:t>
                      </a:r>
                      <a:r>
                        <a:rPr lang="en-US" altLang="ko-KR" sz="1000" baseline="30000" dirty="0" smtClean="0">
                          <a:latin typeface="휴먼모음T" pitchFamily="18" charset="-127"/>
                          <a:ea typeface="휴먼모음T" pitchFamily="18" charset="-127"/>
                        </a:rPr>
                        <a:t>2</a:t>
                      </a:r>
                      <a:endParaRPr lang="ko-KR" altLang="en-US" sz="10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T="45699" marB="45699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휴먼모음T" pitchFamily="18" charset="-127"/>
                          <a:ea typeface="휴먼모음T" pitchFamily="18" charset="-127"/>
                        </a:rPr>
                        <a:t>2015~2025</a:t>
                      </a:r>
                      <a:endParaRPr lang="ko-KR" altLang="en-US" sz="10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T="45699" marB="45699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휴먼모음T" pitchFamily="18" charset="-127"/>
                          <a:ea typeface="휴먼모음T" pitchFamily="18" charset="-127"/>
                        </a:rPr>
                        <a:t> 9999</a:t>
                      </a:r>
                      <a:r>
                        <a:rPr lang="ko-KR" altLang="en-US" sz="1000" dirty="0" err="1" smtClean="0">
                          <a:latin typeface="휴먼모음T" pitchFamily="18" charset="-127"/>
                          <a:ea typeface="휴먼모음T" pitchFamily="18" charset="-127"/>
                        </a:rPr>
                        <a:t>억원</a:t>
                      </a:r>
                      <a:endParaRPr lang="en-US" altLang="ko-KR" sz="1000" dirty="0" smtClean="0"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algn="ctr" latinLnBrk="1"/>
                      <a:r>
                        <a:rPr lang="en-US" altLang="ko-KR" sz="1000" dirty="0" smtClean="0">
                          <a:latin typeface="휴먼모음T" pitchFamily="18" charset="-127"/>
                          <a:ea typeface="휴먼모음T" pitchFamily="18" charset="-127"/>
                        </a:rPr>
                        <a:t>(</a:t>
                      </a:r>
                      <a:r>
                        <a:rPr lang="ko-KR" altLang="en-US" sz="1000" dirty="0" smtClean="0">
                          <a:latin typeface="휴먼모음T" pitchFamily="18" charset="-127"/>
                          <a:ea typeface="휴먼모음T" pitchFamily="18" charset="-127"/>
                        </a:rPr>
                        <a:t>국비</a:t>
                      </a:r>
                      <a:r>
                        <a:rPr lang="en-US" altLang="ko-KR" sz="1000" dirty="0" smtClean="0">
                          <a:latin typeface="휴먼모음T" pitchFamily="18" charset="-127"/>
                          <a:ea typeface="휴먼모음T" pitchFamily="18" charset="-127"/>
                        </a:rPr>
                        <a:t>70%,</a:t>
                      </a:r>
                      <a:r>
                        <a:rPr lang="ko-KR" altLang="en-US" sz="1000" dirty="0" smtClean="0">
                          <a:latin typeface="휴먼모음T" pitchFamily="18" charset="-127"/>
                          <a:ea typeface="휴먼모음T" pitchFamily="18" charset="-127"/>
                        </a:rPr>
                        <a:t>지방비</a:t>
                      </a:r>
                      <a:r>
                        <a:rPr lang="en-US" altLang="ko-KR" sz="1000" dirty="0" smtClean="0">
                          <a:latin typeface="휴먼모음T" pitchFamily="18" charset="-127"/>
                          <a:ea typeface="휴먼모음T" pitchFamily="18" charset="-127"/>
                        </a:rPr>
                        <a:t>30%)</a:t>
                      </a:r>
                      <a:endParaRPr lang="ko-KR" altLang="en-US" sz="10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T="45699" marB="45699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baseline="0" dirty="0" smtClean="0">
                          <a:latin typeface="휴먼모음T" pitchFamily="18" charset="-127"/>
                          <a:ea typeface="휴먼모음T" pitchFamily="18" charset="-127"/>
                        </a:rPr>
                        <a:t>지식산업센터</a:t>
                      </a:r>
                      <a:r>
                        <a:rPr lang="en-US" altLang="ko-KR" sz="1000" baseline="0" dirty="0" smtClean="0">
                          <a:latin typeface="휴먼모음T" pitchFamily="18" charset="-127"/>
                          <a:ea typeface="휴먼모음T" pitchFamily="18" charset="-127"/>
                        </a:rPr>
                        <a:t>,</a:t>
                      </a:r>
                      <a:r>
                        <a:rPr lang="ko-KR" altLang="en-US" sz="1000" baseline="0" dirty="0" err="1" smtClean="0">
                          <a:latin typeface="휴먼모음T" pitchFamily="18" charset="-127"/>
                          <a:ea typeface="휴먼모음T" pitchFamily="18" charset="-127"/>
                        </a:rPr>
                        <a:t>창조형캠퍼스</a:t>
                      </a:r>
                      <a:r>
                        <a:rPr lang="en-US" altLang="ko-KR" sz="1000" baseline="0" dirty="0" smtClean="0">
                          <a:latin typeface="휴먼모음T" pitchFamily="18" charset="-127"/>
                          <a:ea typeface="휴먼모음T" pitchFamily="18" charset="-127"/>
                        </a:rPr>
                        <a:t>,,</a:t>
                      </a:r>
                      <a:r>
                        <a:rPr lang="ko-KR" altLang="en-US" sz="1000" baseline="0" dirty="0" smtClean="0">
                          <a:latin typeface="휴먼모음T" pitchFamily="18" charset="-127"/>
                          <a:ea typeface="휴먼모음T" pitchFamily="18" charset="-127"/>
                        </a:rPr>
                        <a:t>벤처</a:t>
                      </a:r>
                      <a:r>
                        <a:rPr lang="en-US" altLang="ko-KR" sz="1000" baseline="0" dirty="0" smtClean="0">
                          <a:latin typeface="휴먼모음T" pitchFamily="18" charset="-127"/>
                          <a:ea typeface="휴먼모음T" pitchFamily="18" charset="-127"/>
                        </a:rPr>
                        <a:t>,</a:t>
                      </a:r>
                      <a:r>
                        <a:rPr lang="ko-KR" altLang="en-US" sz="1000" baseline="0" dirty="0" err="1" smtClean="0">
                          <a:latin typeface="휴먼모음T" pitchFamily="18" charset="-127"/>
                          <a:ea typeface="휴먼모음T" pitchFamily="18" charset="-127"/>
                        </a:rPr>
                        <a:t>리러치파크외</a:t>
                      </a:r>
                      <a:endParaRPr lang="ko-KR" altLang="en-US" sz="10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T="45699" marB="45699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66512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>
                          <a:latin typeface="휴먼모음T" pitchFamily="18" charset="-127"/>
                          <a:ea typeface="휴먼모음T" pitchFamily="18" charset="-127"/>
                        </a:rPr>
                        <a:t>세종첨단일반산업단지</a:t>
                      </a:r>
                      <a:endParaRPr lang="ko-KR" altLang="en-US" sz="10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T="45699" marB="45699" anchor="ctr"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err="1" smtClean="0"/>
                        <a:t>세종특별자치시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소정면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ko-KR" altLang="en-US" sz="1000" dirty="0" err="1" smtClean="0"/>
                        <a:t>고등리</a:t>
                      </a:r>
                      <a:r>
                        <a:rPr lang="ko-KR" altLang="en-US" sz="1000" dirty="0" smtClean="0"/>
                        <a:t> </a:t>
                      </a:r>
                      <a:r>
                        <a:rPr lang="en-US" altLang="ko-KR" sz="1000" dirty="0" smtClean="0"/>
                        <a:t>50</a:t>
                      </a:r>
                      <a:r>
                        <a:rPr lang="ko-KR" altLang="en-US" sz="1000" dirty="0" smtClean="0"/>
                        <a:t>번지 일원</a:t>
                      </a:r>
                      <a:endParaRPr lang="ko-KR" altLang="en-US" sz="10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T="45699" marB="45699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/>
                        <a:t>664,494㎡ (201,009</a:t>
                      </a:r>
                      <a:r>
                        <a:rPr lang="ko-KR" altLang="en-US" sz="1000" dirty="0" smtClean="0"/>
                        <a:t>평</a:t>
                      </a:r>
                      <a:r>
                        <a:rPr lang="en-US" altLang="ko-KR" sz="1000" dirty="0" smtClean="0"/>
                        <a:t>) / 2</a:t>
                      </a:r>
                      <a:r>
                        <a:rPr lang="ko-KR" altLang="en-US" sz="1000" dirty="0" smtClean="0"/>
                        <a:t>차 </a:t>
                      </a:r>
                      <a:r>
                        <a:rPr lang="en-US" altLang="ko-KR" sz="1000" dirty="0" smtClean="0"/>
                        <a:t>243,483㎡ (73,655</a:t>
                      </a:r>
                      <a:r>
                        <a:rPr lang="ko-KR" altLang="en-US" sz="1000" dirty="0" smtClean="0"/>
                        <a:t>평</a:t>
                      </a:r>
                      <a:r>
                        <a:rPr lang="en-US" altLang="ko-KR" sz="1000" dirty="0" smtClean="0"/>
                        <a:t>) </a:t>
                      </a:r>
                      <a:endParaRPr lang="ko-KR" altLang="en-US" sz="10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T="45699" marB="45699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휴먼모음T" pitchFamily="18" charset="-127"/>
                          <a:ea typeface="휴먼모음T" pitchFamily="18" charset="-127"/>
                        </a:rPr>
                        <a:t>2013~2019</a:t>
                      </a:r>
                      <a:endParaRPr lang="ko-KR" altLang="en-US" sz="10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T="45699" marB="45699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dirty="0" smtClean="0">
                          <a:latin typeface="휴먼모음T" pitchFamily="18" charset="-127"/>
                          <a:ea typeface="휴먼모음T" pitchFamily="18" charset="-127"/>
                        </a:rPr>
                        <a:t>  260</a:t>
                      </a:r>
                      <a:r>
                        <a:rPr lang="ko-KR" altLang="en-US" sz="1000" dirty="0" err="1" smtClean="0">
                          <a:latin typeface="휴먼모음T" pitchFamily="18" charset="-127"/>
                          <a:ea typeface="휴먼모음T" pitchFamily="18" charset="-127"/>
                        </a:rPr>
                        <a:t>억원</a:t>
                      </a:r>
                      <a:endParaRPr lang="en-US" altLang="ko-KR" sz="1000" dirty="0" smtClean="0"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algn="ctr" latinLnBrk="1"/>
                      <a:r>
                        <a:rPr lang="en-US" altLang="ko-KR" sz="1000" dirty="0" smtClean="0">
                          <a:latin typeface="휴먼모음T" pitchFamily="18" charset="-127"/>
                          <a:ea typeface="휴먼모음T" pitchFamily="18" charset="-127"/>
                        </a:rPr>
                        <a:t>(</a:t>
                      </a:r>
                      <a:r>
                        <a:rPr lang="ko-KR" altLang="en-US" sz="1000" dirty="0" smtClean="0">
                          <a:latin typeface="휴먼모음T" pitchFamily="18" charset="-127"/>
                          <a:ea typeface="휴먼모음T" pitchFamily="18" charset="-127"/>
                        </a:rPr>
                        <a:t>국비</a:t>
                      </a:r>
                      <a:r>
                        <a:rPr lang="en-US" altLang="ko-KR" sz="1000" dirty="0" smtClean="0">
                          <a:latin typeface="휴먼모음T" pitchFamily="18" charset="-127"/>
                          <a:ea typeface="휴먼모음T" pitchFamily="18" charset="-127"/>
                        </a:rPr>
                        <a:t>50%,</a:t>
                      </a:r>
                      <a:r>
                        <a:rPr lang="ko-KR" altLang="en-US" sz="1000" dirty="0" smtClean="0">
                          <a:latin typeface="휴먼모음T" pitchFamily="18" charset="-127"/>
                          <a:ea typeface="휴먼모음T" pitchFamily="18" charset="-127"/>
                        </a:rPr>
                        <a:t>지방비 </a:t>
                      </a:r>
                      <a:r>
                        <a:rPr lang="en-US" altLang="ko-KR" sz="1000" dirty="0" smtClean="0">
                          <a:latin typeface="휴먼모음T" pitchFamily="18" charset="-127"/>
                          <a:ea typeface="휴먼모음T" pitchFamily="18" charset="-127"/>
                        </a:rPr>
                        <a:t>50%)</a:t>
                      </a:r>
                      <a:endParaRPr lang="ko-KR" altLang="en-US" sz="10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T="45699" marB="45699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>
                          <a:latin typeface="휴먼모음T" pitchFamily="18" charset="-127"/>
                          <a:ea typeface="휴먼모음T" pitchFamily="18" charset="-127"/>
                        </a:rPr>
                        <a:t>금속가공</a:t>
                      </a:r>
                      <a:r>
                        <a:rPr lang="en-US" altLang="ko-KR" sz="1000" dirty="0" smtClean="0">
                          <a:latin typeface="휴먼모음T" pitchFamily="18" charset="-127"/>
                          <a:ea typeface="휴먼모음T" pitchFamily="18" charset="-127"/>
                        </a:rPr>
                        <a:t>,</a:t>
                      </a:r>
                      <a:r>
                        <a:rPr lang="ko-KR" altLang="en-US" sz="1000" dirty="0" smtClean="0">
                          <a:latin typeface="휴먼모음T" pitchFamily="18" charset="-127"/>
                          <a:ea typeface="휴먼모음T" pitchFamily="18" charset="-127"/>
                        </a:rPr>
                        <a:t>전자</a:t>
                      </a:r>
                      <a:r>
                        <a:rPr lang="en-US" altLang="ko-KR" sz="1000" dirty="0" smtClean="0">
                          <a:latin typeface="휴먼모음T" pitchFamily="18" charset="-127"/>
                          <a:ea typeface="휴먼모음T" pitchFamily="18" charset="-127"/>
                        </a:rPr>
                        <a:t>,</a:t>
                      </a:r>
                      <a:r>
                        <a:rPr lang="ko-KR" altLang="en-US" sz="1000" dirty="0" smtClean="0">
                          <a:latin typeface="휴먼모음T" pitchFamily="18" charset="-127"/>
                          <a:ea typeface="휴먼모음T" pitchFamily="18" charset="-127"/>
                        </a:rPr>
                        <a:t>기계</a:t>
                      </a:r>
                      <a:r>
                        <a:rPr lang="en-US" altLang="ko-KR" sz="1000" dirty="0" smtClean="0">
                          <a:latin typeface="휴먼모음T" pitchFamily="18" charset="-127"/>
                          <a:ea typeface="휴먼모음T" pitchFamily="18" charset="-127"/>
                        </a:rPr>
                        <a:t>,</a:t>
                      </a:r>
                      <a:r>
                        <a:rPr lang="ko-KR" altLang="en-US" sz="1000" dirty="0" smtClean="0">
                          <a:latin typeface="휴먼모음T" pitchFamily="18" charset="-127"/>
                          <a:ea typeface="휴먼모음T" pitchFamily="18" charset="-127"/>
                        </a:rPr>
                        <a:t>비금속광물</a:t>
                      </a:r>
                      <a:r>
                        <a:rPr lang="en-US" altLang="ko-KR" sz="1000" dirty="0" smtClean="0">
                          <a:latin typeface="휴먼모음T" pitchFamily="18" charset="-127"/>
                          <a:ea typeface="휴먼모음T" pitchFamily="18" charset="-127"/>
                        </a:rPr>
                        <a:t>,IT</a:t>
                      </a:r>
                      <a:r>
                        <a:rPr lang="en-US" altLang="ko-KR" sz="1000" baseline="0" dirty="0" smtClean="0">
                          <a:latin typeface="휴먼모음T" pitchFamily="18" charset="-127"/>
                          <a:ea typeface="휴먼모음T" pitchFamily="18" charset="-127"/>
                        </a:rPr>
                        <a:t> </a:t>
                      </a:r>
                      <a:r>
                        <a:rPr lang="ko-KR" altLang="en-US" sz="1000" baseline="0" dirty="0" smtClean="0">
                          <a:latin typeface="휴먼모음T" pitchFamily="18" charset="-127"/>
                          <a:ea typeface="휴먼모음T" pitchFamily="18" charset="-127"/>
                        </a:rPr>
                        <a:t>등</a:t>
                      </a:r>
                      <a:endParaRPr lang="ko-KR" altLang="en-US" sz="1000" dirty="0"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T="45699" marB="45699" anchor="ctr">
                    <a:lnL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L>
                    <a:lnT w="9525" cap="flat" cmpd="sng" algn="ctr">
                      <a:solidFill>
                        <a:schemeClr val="tx1"/>
                      </a:solidFill>
                      <a:prstDash val="sysDash"/>
                      <a:round/>
                      <a:headEnd type="none" w="med" len="med"/>
                      <a:tailEnd type="none" w="med" len="med"/>
                    </a:lnT>
                  </a:tcPr>
                </a:tc>
              </a:tr>
            </a:tbl>
          </a:graphicData>
        </a:graphic>
      </p:graphicFrame>
      <p:sp>
        <p:nvSpPr>
          <p:cNvPr id="15" name="모서리가 둥근 직사각형 14"/>
          <p:cNvSpPr/>
          <p:nvPr/>
        </p:nvSpPr>
        <p:spPr>
          <a:xfrm>
            <a:off x="848544" y="1412776"/>
            <a:ext cx="720080" cy="285752"/>
          </a:xfrm>
          <a:prstGeom prst="roundRect">
            <a:avLst/>
          </a:prstGeom>
          <a:solidFill>
            <a:srgbClr val="C00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dirty="0" smtClean="0"/>
              <a:t>대상지</a:t>
            </a:r>
            <a:endParaRPr kumimoji="0" lang="ko-KR" altLang="en-US" sz="11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776536" y="4005064"/>
            <a:ext cx="576064" cy="216024"/>
          </a:xfrm>
          <a:prstGeom prst="roundRect">
            <a:avLst/>
          </a:prstGeom>
          <a:solidFill>
            <a:srgbClr val="7030A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dirty="0" smtClean="0"/>
              <a:t>공주</a:t>
            </a:r>
            <a:endParaRPr kumimoji="0" lang="ko-KR" altLang="en-US" sz="1200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2432720" y="4077072"/>
            <a:ext cx="720080" cy="216024"/>
          </a:xfrm>
          <a:prstGeom prst="roundRect">
            <a:avLst/>
          </a:prstGeom>
          <a:solidFill>
            <a:srgbClr val="7030A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dirty="0" err="1" smtClean="0"/>
              <a:t>세종시</a:t>
            </a:r>
            <a:endParaRPr kumimoji="0" lang="ko-KR" altLang="en-US" sz="1200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4088904" y="1556792"/>
            <a:ext cx="576064" cy="216024"/>
          </a:xfrm>
          <a:prstGeom prst="roundRect">
            <a:avLst/>
          </a:prstGeom>
          <a:solidFill>
            <a:srgbClr val="7030A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dirty="0"/>
              <a:t>청</a:t>
            </a:r>
            <a:r>
              <a:rPr kumimoji="0" lang="ko-KR" altLang="en-US" sz="1200" smtClean="0"/>
              <a:t>주</a:t>
            </a:r>
            <a:endParaRPr kumimoji="0" lang="ko-KR" altLang="en-US" sz="1200" dirty="0"/>
          </a:p>
        </p:txBody>
      </p:sp>
      <p:sp>
        <p:nvSpPr>
          <p:cNvPr id="12352" name="TextBox 6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 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주변개발계획</a:t>
            </a:r>
            <a:endParaRPr kumimoji="0" lang="ko-KR" altLang="en-US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2000" i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1064568" y="980728"/>
            <a:ext cx="576064" cy="216024"/>
          </a:xfrm>
          <a:prstGeom prst="roundRect">
            <a:avLst/>
          </a:prstGeom>
          <a:solidFill>
            <a:srgbClr val="7030A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dirty="0" smtClean="0"/>
              <a:t>천안</a:t>
            </a:r>
            <a:endParaRPr kumimoji="0" lang="ko-KR" altLang="en-US" sz="12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08984" y="980728"/>
            <a:ext cx="2069285" cy="335378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07015" y="985917"/>
            <a:ext cx="2438400" cy="335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99853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oup 52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xmlns="" val="815678116"/>
              </p:ext>
            </p:extLst>
          </p:nvPr>
        </p:nvGraphicFramePr>
        <p:xfrm>
          <a:off x="611298" y="980729"/>
          <a:ext cx="8734190" cy="4476723"/>
        </p:xfrm>
        <a:graphic>
          <a:graphicData uri="http://schemas.openxmlformats.org/drawingml/2006/table">
            <a:tbl>
              <a:tblPr/>
              <a:tblGrid>
                <a:gridCol w="345227"/>
                <a:gridCol w="1332525"/>
                <a:gridCol w="4784976"/>
                <a:gridCol w="2271462"/>
              </a:tblGrid>
              <a:tr h="244416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구  분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현  황  분  석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개 발 방 향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60000"/>
                        <a:lumOff val="40000"/>
                      </a:schemeClr>
                    </a:solidFill>
                  </a:tcPr>
                </a:tc>
              </a:tr>
              <a:tr h="463556">
                <a:tc rowSpan="4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자연환경 </a:t>
                      </a:r>
                    </a:p>
                  </a:txBody>
                  <a:tcPr marL="90000" marR="90000" marT="46800" marB="46800" vert="wordArtVertRtl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지형 및 지세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＊대상지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동측에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조천천이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있음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＊대상지 좌측으로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자호천을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접하고 있음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세종벤처밸리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,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고속도로인터체인지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49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기상 및 강수량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＊지난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30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년간 평균기온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12.5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도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(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온난화에의해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상승중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)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강수량은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1,275mm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임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            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-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05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수리 및 수문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＊대청댐에 의한 대상지 북측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청람리에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정수장있음</a:t>
                      </a:r>
                      <a:endParaRPr kumimoji="1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            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-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2498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식생자원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＊전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,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과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,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잡종지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,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임야지로 이루어져 보존가치가 있는 산림은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없는것으로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사료됨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63556">
                <a:tc rowSpan="3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인문환경</a:t>
                      </a:r>
                    </a:p>
                  </a:txBody>
                  <a:tcPr marL="90000" marR="90000" marT="46800" marB="46800" vert="wordArtVertRtl" anchor="ctr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토지이용현황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＊대상지는 임야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,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잡종지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,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전으로 이루어져 있으며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주변지역은 임야 및 천수답으로 이루어져 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있음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＊개발계획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확정후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실시계획승인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611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교통여건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＊대상지로의 접근은 개발지와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500M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지점에 서울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~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세종 고속도로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하이패스전용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I.C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개통으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                                                                            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로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번국도를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통하여 접근이용이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＊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번국도과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I.C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구역이 맞닿아 있어 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외부진입도로계획은 수립하지 않음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4070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관련법규 및 제도검토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＊지역균형개발 및 지방중소기업 육성에 관한 법률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 -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동법 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14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조 및 제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17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조에 의하여 개발계획 및 실시계획승인을 받아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관광휴양형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개발                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  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진흥지구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개발사업을 시행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＊개발계획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확정후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승인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6118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경 관 분 석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＊북측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운주산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경관을 배경으로 인접한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조천천을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이용한 휴양과 체험을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즐길수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있음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＊지형 및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수변경관에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어울리는 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계획수립 후 인허가완료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789521">
                <a:tc gridSpan="2"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현황종합분석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＊대상지 북측의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운주산의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수려한 경관을 활용하고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동측에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인접한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조천천천의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수변공간과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세종시주변관광지를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이용할 수 있으며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,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 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주변 관광지가 산재해 있어 대상지 역시 관광자원화 하기에 적합함</a:t>
                      </a:r>
                      <a:endParaRPr kumimoji="1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운주산및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조천천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반수변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테마파크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조성계획에 적합한 여건을 가짐</a:t>
                      </a:r>
                    </a:p>
                    <a:p>
                      <a:pPr marL="0" marR="0" lvl="0" indent="0" algn="l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＊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럭셔리캠프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입지가 가능한 지형을 형성하고 있으며</a:t>
                      </a:r>
                      <a:r>
                        <a:rPr kumimoji="1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,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수변공간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및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세종시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관광 </a:t>
                      </a:r>
                      <a:r>
                        <a:rPr kumimoji="1" lang="ko-KR" altLang="en-US" sz="10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휴양형</a:t>
                      </a:r>
                      <a:r>
                        <a:rPr kumimoji="1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개발진흥지구단위 계획수립에 적합한 지역임</a:t>
                      </a:r>
                    </a:p>
                  </a:txBody>
                  <a:tcPr marL="90000" marR="90000" marT="46800" marB="4680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3315" name="TextBox 3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 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현황 </a:t>
            </a:r>
            <a:r>
              <a:rPr kumimoji="0" lang="ko-KR" altLang="en-US" sz="16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종합 분석</a:t>
            </a:r>
          </a:p>
        </p:txBody>
      </p:sp>
      <p:sp>
        <p:nvSpPr>
          <p:cNvPr id="5" name="TextBox 17"/>
          <p:cNvSpPr txBox="1">
            <a:spLocks noChangeArrowheads="1"/>
          </p:cNvSpPr>
          <p:nvPr/>
        </p:nvSpPr>
        <p:spPr bwMode="auto">
          <a:xfrm>
            <a:off x="1058738" y="5636096"/>
            <a:ext cx="8286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86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kumimoji="0" lang="ko-KR" altLang="en-US" sz="1200" dirty="0">
                <a:latin typeface="HY강B" pitchFamily="18" charset="-127"/>
                <a:ea typeface="HY강B" pitchFamily="18" charset="-127"/>
                <a:cs typeface="Times New Roman" panose="02020603050405020304" pitchFamily="18" charset="0"/>
              </a:rPr>
              <a:t>그간 </a:t>
            </a:r>
            <a:r>
              <a:rPr kumimoji="0" lang="ko-KR" altLang="en-US" sz="1200" dirty="0" err="1">
                <a:latin typeface="HY강B" pitchFamily="18" charset="-127"/>
                <a:ea typeface="HY강B" pitchFamily="18" charset="-127"/>
                <a:cs typeface="Times New Roman" panose="02020603050405020304" pitchFamily="18" charset="0"/>
              </a:rPr>
              <a:t>지역내</a:t>
            </a:r>
            <a:r>
              <a:rPr kumimoji="0" lang="ko-KR" altLang="en-US" sz="1200" dirty="0">
                <a:latin typeface="HY강B" pitchFamily="18" charset="-127"/>
                <a:ea typeface="HY강B" pitchFamily="18" charset="-127"/>
                <a:cs typeface="Times New Roman" panose="02020603050405020304" pitchFamily="18" charset="0"/>
              </a:rPr>
              <a:t>  정주형 </a:t>
            </a:r>
            <a:r>
              <a:rPr kumimoji="0" lang="ko-KR" altLang="en-US" sz="1200" dirty="0" smtClean="0">
                <a:latin typeface="HY강B" pitchFamily="18" charset="-127"/>
                <a:ea typeface="HY강B" pitchFamily="18" charset="-127"/>
                <a:cs typeface="Times New Roman" panose="02020603050405020304" pitchFamily="18" charset="0"/>
              </a:rPr>
              <a:t>휴양단지가 </a:t>
            </a:r>
            <a:r>
              <a:rPr kumimoji="0" lang="ko-KR" altLang="en-US" sz="1200" dirty="0">
                <a:latin typeface="HY강B" pitchFamily="18" charset="-127"/>
                <a:ea typeface="HY강B" pitchFamily="18" charset="-127"/>
                <a:cs typeface="Times New Roman" panose="02020603050405020304" pitchFamily="18" charset="0"/>
              </a:rPr>
              <a:t>없었던 점은 </a:t>
            </a:r>
            <a:r>
              <a:rPr kumimoji="0" lang="ko-KR" altLang="en-US" sz="1200" dirty="0" err="1" smtClean="0">
                <a:latin typeface="HY강B" pitchFamily="18" charset="-127"/>
                <a:ea typeface="HY강B" pitchFamily="18" charset="-127"/>
                <a:cs typeface="Times New Roman" panose="02020603050405020304" pitchFamily="18" charset="0"/>
              </a:rPr>
              <a:t>다온숲의</a:t>
            </a:r>
            <a:r>
              <a:rPr kumimoji="0" lang="ko-KR" altLang="en-US" sz="1200" dirty="0" smtClean="0">
                <a:latin typeface="HY강B" pitchFamily="18" charset="-127"/>
                <a:ea typeface="HY강B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1200" dirty="0">
                <a:latin typeface="HY강B" pitchFamily="18" charset="-127"/>
                <a:ea typeface="HY강B" pitchFamily="18" charset="-127"/>
                <a:cs typeface="Times New Roman" panose="02020603050405020304" pitchFamily="18" charset="0"/>
              </a:rPr>
              <a:t>공급에 의해 수요층 확보 및 </a:t>
            </a:r>
            <a:r>
              <a:rPr kumimoji="0" lang="ko-KR" altLang="en-US" sz="1200" dirty="0" err="1">
                <a:latin typeface="HY강B" pitchFamily="18" charset="-127"/>
                <a:ea typeface="HY강B" pitchFamily="18" charset="-127"/>
                <a:cs typeface="Times New Roman" panose="02020603050405020304" pitchFamily="18" charset="0"/>
              </a:rPr>
              <a:t>이용객층</a:t>
            </a:r>
            <a:r>
              <a:rPr kumimoji="0" lang="ko-KR" altLang="en-US" sz="1200" dirty="0">
                <a:latin typeface="HY강B" pitchFamily="18" charset="-127"/>
                <a:ea typeface="HY강B" pitchFamily="18" charset="-127"/>
                <a:cs typeface="Times New Roman" panose="02020603050405020304" pitchFamily="18" charset="0"/>
              </a:rPr>
              <a:t> 확보에 있어 </a:t>
            </a:r>
            <a:r>
              <a:rPr kumimoji="0" lang="ko-KR" altLang="en-US" sz="1200" dirty="0" err="1" smtClean="0">
                <a:latin typeface="HY강B" pitchFamily="18" charset="-127"/>
                <a:ea typeface="HY강B" pitchFamily="18" charset="-127"/>
                <a:cs typeface="Times New Roman" panose="02020603050405020304" pitchFamily="18" charset="0"/>
              </a:rPr>
              <a:t>지역내</a:t>
            </a:r>
            <a:r>
              <a:rPr kumimoji="0" lang="ko-KR" altLang="en-US" sz="1200" dirty="0" smtClean="0">
                <a:latin typeface="HY강B" pitchFamily="18" charset="-127"/>
                <a:ea typeface="HY강B" pitchFamily="18" charset="-127"/>
                <a:cs typeface="Times New Roman" panose="02020603050405020304" pitchFamily="18" charset="0"/>
              </a:rPr>
              <a:t> </a:t>
            </a:r>
            <a:endParaRPr kumimoji="0" lang="en-US" altLang="ko-KR" sz="1200" dirty="0" smtClean="0">
              <a:latin typeface="HY강B" pitchFamily="18" charset="-127"/>
              <a:ea typeface="HY강B" pitchFamily="18" charset="-127"/>
              <a:cs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kumimoji="0" lang="ko-KR" altLang="en-US" sz="1200" dirty="0" smtClean="0">
                <a:latin typeface="HY강B" pitchFamily="18" charset="-127"/>
                <a:ea typeface="HY강B" pitchFamily="18" charset="-127"/>
                <a:cs typeface="Times New Roman" panose="02020603050405020304" pitchFamily="18" charset="0"/>
              </a:rPr>
              <a:t>숙박 </a:t>
            </a:r>
            <a:r>
              <a:rPr kumimoji="0" lang="ko-KR" altLang="en-US" sz="1200" dirty="0">
                <a:latin typeface="HY강B" pitchFamily="18" charset="-127"/>
                <a:ea typeface="HY강B" pitchFamily="18" charset="-127"/>
                <a:cs typeface="Times New Roman" panose="02020603050405020304" pitchFamily="18" charset="0"/>
              </a:rPr>
              <a:t>시설이 부족했던 점과 </a:t>
            </a:r>
            <a:r>
              <a:rPr kumimoji="0" lang="ko-KR" altLang="en-US" sz="1200" dirty="0" err="1" smtClean="0">
                <a:latin typeface="HY강B" pitchFamily="18" charset="-127"/>
                <a:ea typeface="HY강B" pitchFamily="18" charset="-127"/>
                <a:cs typeface="Times New Roman" panose="02020603050405020304" pitchFamily="18" charset="0"/>
              </a:rPr>
              <a:t>운주산의</a:t>
            </a:r>
            <a:r>
              <a:rPr kumimoji="0" lang="ko-KR" altLang="en-US" sz="1200" dirty="0" smtClean="0">
                <a:latin typeface="HY강B" pitchFamily="18" charset="-127"/>
                <a:ea typeface="HY강B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1200" dirty="0">
                <a:latin typeface="HY강B" pitchFamily="18" charset="-127"/>
                <a:ea typeface="HY강B" pitchFamily="18" charset="-127"/>
                <a:cs typeface="Times New Roman" panose="02020603050405020304" pitchFamily="18" charset="0"/>
              </a:rPr>
              <a:t>영구 </a:t>
            </a:r>
            <a:r>
              <a:rPr kumimoji="0" lang="ko-KR" altLang="en-US" sz="1200" dirty="0" err="1">
                <a:latin typeface="HY강B" pitchFamily="18" charset="-127"/>
                <a:ea typeface="HY강B" pitchFamily="18" charset="-127"/>
                <a:cs typeface="Times New Roman" panose="02020603050405020304" pitchFamily="18" charset="0"/>
              </a:rPr>
              <a:t>조망권</a:t>
            </a:r>
            <a:r>
              <a:rPr kumimoji="0" lang="en-US" altLang="ko-KR" sz="1200" dirty="0">
                <a:latin typeface="HY강B" pitchFamily="18" charset="-127"/>
                <a:ea typeface="HY강B" pitchFamily="18" charset="-127"/>
                <a:cs typeface="Times New Roman" panose="02020603050405020304" pitchFamily="18" charset="0"/>
              </a:rPr>
              <a:t>,</a:t>
            </a:r>
            <a:r>
              <a:rPr kumimoji="0" lang="ko-KR" altLang="en-US" sz="1200" dirty="0">
                <a:latin typeface="HY강B" pitchFamily="18" charset="-127"/>
                <a:ea typeface="HY강B" pitchFamily="18" charset="-127"/>
                <a:cs typeface="Times New Roman" panose="02020603050405020304" pitchFamily="18" charset="0"/>
              </a:rPr>
              <a:t> 인근 관광자원의 분포로 </a:t>
            </a:r>
            <a:r>
              <a:rPr kumimoji="0" lang="ko-KR" altLang="en-US" sz="1200" dirty="0" err="1">
                <a:latin typeface="HY강B" pitchFamily="18" charset="-127"/>
                <a:ea typeface="HY강B" pitchFamily="18" charset="-127"/>
                <a:cs typeface="Times New Roman" panose="02020603050405020304" pitchFamily="18" charset="0"/>
              </a:rPr>
              <a:t>랜드마크로서의</a:t>
            </a:r>
            <a:r>
              <a:rPr kumimoji="0" lang="ko-KR" altLang="en-US" sz="1200" dirty="0">
                <a:latin typeface="HY강B" pitchFamily="18" charset="-127"/>
                <a:ea typeface="HY강B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1200" dirty="0" err="1" smtClean="0">
                <a:latin typeface="HY강B" pitchFamily="18" charset="-127"/>
                <a:ea typeface="HY강B" pitchFamily="18" charset="-127"/>
                <a:cs typeface="Times New Roman" panose="02020603050405020304" pitchFamily="18" charset="0"/>
              </a:rPr>
              <a:t>글램핑</a:t>
            </a:r>
            <a:r>
              <a:rPr kumimoji="0" lang="ko-KR" altLang="en-US" sz="1200" dirty="0" smtClean="0">
                <a:latin typeface="HY강B" pitchFamily="18" charset="-127"/>
                <a:ea typeface="HY강B" pitchFamily="18" charset="-127"/>
                <a:cs typeface="Times New Roman" panose="02020603050405020304" pitchFamily="18" charset="0"/>
              </a:rPr>
              <a:t> 역할이 </a:t>
            </a:r>
            <a:r>
              <a:rPr kumimoji="0" lang="ko-KR" altLang="en-US" sz="1200" dirty="0">
                <a:latin typeface="HY강B" pitchFamily="18" charset="-127"/>
                <a:ea typeface="HY강B" pitchFamily="18" charset="-127"/>
                <a:cs typeface="Times New Roman" panose="02020603050405020304" pitchFamily="18" charset="0"/>
              </a:rPr>
              <a:t>기대됨 </a:t>
            </a:r>
            <a:r>
              <a:rPr kumimoji="0" lang="en-US" altLang="ko-KR" sz="1200" dirty="0">
                <a:latin typeface="HY강B" pitchFamily="18" charset="-127"/>
                <a:ea typeface="HY강B" pitchFamily="18" charset="-127"/>
                <a:cs typeface="Times New Roman" panose="02020603050405020304" pitchFamily="18" charset="0"/>
              </a:rPr>
              <a:t>.</a:t>
            </a:r>
            <a:endParaRPr kumimoji="0" lang="ko-KR" altLang="en-US" sz="1200" dirty="0">
              <a:latin typeface="HY강B" pitchFamily="18" charset="-127"/>
              <a:ea typeface="HY강B" pitchFamily="18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2000" i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4528" y="980728"/>
            <a:ext cx="8712967" cy="5184576"/>
          </a:xfrm>
          <a:prstGeom prst="rect">
            <a:avLst/>
          </a:prstGeom>
        </p:spPr>
      </p:pic>
      <p:sp>
        <p:nvSpPr>
          <p:cNvPr id="2" name="모서리가 둥근 직사각형 1"/>
          <p:cNvSpPr/>
          <p:nvPr/>
        </p:nvSpPr>
        <p:spPr>
          <a:xfrm>
            <a:off x="4232920" y="908720"/>
            <a:ext cx="1881328" cy="428628"/>
          </a:xfrm>
          <a:prstGeom prst="roundRect">
            <a:avLst/>
          </a:prstGeom>
          <a:solidFill>
            <a:schemeClr val="accent3">
              <a:lumMod val="50000"/>
            </a:schemeClr>
          </a:solidFill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dirty="0" smtClean="0">
                <a:solidFill>
                  <a:schemeClr val="bg1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  </a:t>
            </a:r>
            <a:r>
              <a:rPr kumimoji="0" lang="ko-KR" altLang="en-US" dirty="0" smtClean="0">
                <a:solidFill>
                  <a:schemeClr val="bg1"/>
                </a:solidFill>
                <a:latin typeface="HY울릉도M" pitchFamily="18" charset="-127"/>
                <a:ea typeface="HY울릉도M" pitchFamily="18" charset="-127"/>
              </a:rPr>
              <a:t>배  치  도</a:t>
            </a:r>
            <a:endParaRPr kumimoji="0" lang="ko-KR" altLang="en-US" dirty="0">
              <a:solidFill>
                <a:schemeClr val="bg1"/>
              </a:solidFill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25606" name="TextBox 3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 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단지 </a:t>
            </a:r>
            <a:r>
              <a:rPr kumimoji="0" lang="ko-KR" altLang="en-US" sz="16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배치도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2000" i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TextBox 4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 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단지전경 </a:t>
            </a:r>
            <a:endParaRPr kumimoji="0" lang="ko-KR" altLang="en-US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0513" y="1002180"/>
            <a:ext cx="3240360" cy="2642843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800873" y="980728"/>
            <a:ext cx="5577175" cy="513070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0512" y="3645024"/>
            <a:ext cx="3240361" cy="246640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2000" i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7134312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75" name="TextBox 3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 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종합이용안내</a:t>
            </a:r>
            <a:endParaRPr kumimoji="0" lang="ko-KR" altLang="en-US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20576" name="TextBox 4"/>
          <p:cNvSpPr txBox="1">
            <a:spLocks noChangeArrowheads="1"/>
          </p:cNvSpPr>
          <p:nvPr/>
        </p:nvSpPr>
        <p:spPr bwMode="auto">
          <a:xfrm>
            <a:off x="638969" y="6377427"/>
            <a:ext cx="691356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v"/>
            </a:pPr>
            <a:r>
              <a:rPr kumimoji="0" lang="ko-KR" altLang="en-US" sz="9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최초 </a:t>
            </a:r>
            <a:r>
              <a:rPr kumimoji="0" lang="ko-KR" altLang="en-US" sz="9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실시설계 </a:t>
            </a:r>
            <a:r>
              <a:rPr kumimoji="0" lang="ko-KR" altLang="en-US" sz="9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진행 시 다소 증감은 발생 함 </a:t>
            </a:r>
          </a:p>
        </p:txBody>
      </p:sp>
      <p:sp>
        <p:nvSpPr>
          <p:cNvPr id="20577" name="TextBox 4"/>
          <p:cNvSpPr txBox="1">
            <a:spLocks noChangeArrowheads="1"/>
          </p:cNvSpPr>
          <p:nvPr/>
        </p:nvSpPr>
        <p:spPr bwMode="auto">
          <a:xfrm>
            <a:off x="7096140" y="2214554"/>
            <a:ext cx="2087562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hangingPunct="1"/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단위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:</a:t>
            </a:r>
            <a:r>
              <a:rPr lang="ko-KR" altLang="en-US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천원</a:t>
            </a:r>
            <a:r>
              <a:rPr lang="en-US" altLang="ko-KR" sz="12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</p:txBody>
      </p:sp>
      <p:sp>
        <p:nvSpPr>
          <p:cNvPr id="20578" name="TextBox 25"/>
          <p:cNvSpPr txBox="1">
            <a:spLocks noChangeArrowheads="1"/>
          </p:cNvSpPr>
          <p:nvPr/>
        </p:nvSpPr>
        <p:spPr bwMode="auto">
          <a:xfrm>
            <a:off x="886010" y="1052736"/>
            <a:ext cx="8286750" cy="7571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86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b="1" dirty="0" err="1" smtClean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글램핑</a:t>
            </a:r>
            <a:r>
              <a:rPr kumimoji="0" lang="ko-KR" altLang="en-US" sz="1200" b="1" dirty="0" smtClean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 이용은 주중 주말로 </a:t>
            </a:r>
            <a:r>
              <a:rPr kumimoji="0" lang="ko-KR" altLang="en-US" sz="1200" b="1" dirty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계획하고 있으며</a:t>
            </a:r>
            <a:r>
              <a:rPr kumimoji="0" lang="en-US" altLang="ko-KR" sz="1200" b="1" dirty="0" smtClean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, 5</a:t>
            </a:r>
            <a:r>
              <a:rPr kumimoji="0" lang="ko-KR" altLang="en-US" sz="1200" b="1" dirty="0" smtClean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단계</a:t>
            </a:r>
            <a:r>
              <a:rPr kumimoji="0" lang="en-US" altLang="ko-KR" sz="1200" b="1" dirty="0" smtClean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12</a:t>
            </a:r>
            <a:r>
              <a:rPr kumimoji="0" lang="ko-KR" altLang="en-US" sz="1200" b="1" dirty="0" smtClean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가지로 </a:t>
            </a:r>
            <a:r>
              <a:rPr kumimoji="0" lang="ko-KR" altLang="en-US" sz="1200" b="1" dirty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계획함</a:t>
            </a: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b="1" dirty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당 </a:t>
            </a:r>
            <a:r>
              <a:rPr kumimoji="0" lang="ko-KR" altLang="en-US" sz="1200" b="1" dirty="0" err="1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사업지의</a:t>
            </a:r>
            <a:r>
              <a:rPr kumimoji="0" lang="ko-KR" altLang="en-US" sz="1200" b="1" dirty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1200" b="1" dirty="0" smtClean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이용은  </a:t>
            </a:r>
            <a:r>
              <a:rPr kumimoji="0" lang="en-US" altLang="ko-KR" sz="1200" b="1" dirty="0" smtClean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‘</a:t>
            </a:r>
            <a:r>
              <a:rPr kumimoji="0" lang="ko-KR" altLang="en-US" sz="1200" b="1" dirty="0" err="1" smtClean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웰빙휴양시설</a:t>
            </a:r>
            <a:r>
              <a:rPr kumimoji="0" lang="en-US" altLang="ko-KR" sz="1200" b="1" dirty="0" smtClean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’ </a:t>
            </a:r>
            <a:r>
              <a:rPr kumimoji="0" lang="ko-KR" altLang="en-US" sz="1200" b="1" dirty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로 </a:t>
            </a:r>
            <a:r>
              <a:rPr kumimoji="0" lang="ko-KR" altLang="en-US" sz="1200" b="1" dirty="0" smtClean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1200" b="1" dirty="0" err="1" smtClean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세종시관광</a:t>
            </a:r>
            <a:r>
              <a:rPr kumimoji="0" lang="ko-KR" altLang="en-US" sz="1200" b="1" dirty="0" smtClean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1200" b="1" dirty="0" err="1" smtClean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활성화를위한</a:t>
            </a:r>
            <a:r>
              <a:rPr kumimoji="0" lang="ko-KR" altLang="en-US" sz="1200" b="1" dirty="0" smtClean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 숙박코스로 추진</a:t>
            </a:r>
            <a:endParaRPr kumimoji="0" lang="ko-KR" altLang="en-US" sz="1200" b="1" dirty="0">
              <a:latin typeface="+mn-lt"/>
              <a:ea typeface="HY울릉도M" panose="02030600000101010101" pitchFamily="18" charset="-127"/>
              <a:cs typeface="Times New Roman" panose="02020603050405020304" pitchFamily="18" charset="0"/>
            </a:endParaRPr>
          </a:p>
          <a:p>
            <a:pPr eaLnBrk="1" hangingPunct="1">
              <a:lnSpc>
                <a:spcPct val="120000"/>
              </a:lnSpc>
              <a:buFont typeface="Wingdings" panose="05000000000000000000" pitchFamily="2" charset="2"/>
              <a:buChar char="Ø"/>
            </a:pPr>
            <a:r>
              <a:rPr kumimoji="0" lang="en-US" altLang="ko-KR" sz="1200" b="1" dirty="0" smtClean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10</a:t>
            </a:r>
            <a:r>
              <a:rPr kumimoji="0" lang="ko-KR" altLang="en-US" sz="1200" b="1" dirty="0" smtClean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평형</a:t>
            </a:r>
            <a:r>
              <a:rPr kumimoji="0" lang="en-US" altLang="ko-KR" sz="1200" b="1" dirty="0" smtClean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19</a:t>
            </a:r>
            <a:r>
              <a:rPr kumimoji="0" lang="ko-KR" altLang="en-US" sz="1200" b="1" dirty="0" smtClean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실</a:t>
            </a:r>
            <a:r>
              <a:rPr kumimoji="0" lang="en-US" altLang="ko-KR" sz="1200" b="1" dirty="0" smtClean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,20</a:t>
            </a:r>
            <a:r>
              <a:rPr kumimoji="0" lang="ko-KR" altLang="en-US" sz="1200" b="1" dirty="0" smtClean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평형</a:t>
            </a:r>
            <a:r>
              <a:rPr kumimoji="0" lang="en-US" altLang="ko-KR" sz="1200" b="1" dirty="0" smtClean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19</a:t>
            </a:r>
            <a:r>
              <a:rPr kumimoji="0" lang="ko-KR" altLang="en-US" sz="1200" b="1" dirty="0" smtClean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실</a:t>
            </a:r>
            <a:r>
              <a:rPr kumimoji="0" lang="en-US" altLang="ko-KR" sz="1200" b="1" dirty="0" smtClean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,30</a:t>
            </a:r>
            <a:r>
              <a:rPr kumimoji="0" lang="ko-KR" altLang="en-US" sz="1200" b="1" dirty="0" smtClean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평형</a:t>
            </a:r>
            <a:r>
              <a:rPr kumimoji="0" lang="en-US" altLang="ko-KR" sz="1200" b="1" dirty="0" smtClean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19</a:t>
            </a:r>
            <a:r>
              <a:rPr kumimoji="0" lang="ko-KR" altLang="en-US" sz="1200" b="1" dirty="0" smtClean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실은 차후 </a:t>
            </a:r>
            <a:r>
              <a:rPr kumimoji="0" lang="ko-KR" altLang="en-US" sz="1200" b="1" dirty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직영으로 운영수지 계산함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51100" y="2005542"/>
            <a:ext cx="4201900" cy="39766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97016" y="2005542"/>
            <a:ext cx="4301125" cy="417598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2000" i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4736976" y="1484784"/>
            <a:ext cx="4679950" cy="423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30238" indent="-630238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ko-KR" altLang="en-US" sz="1600" dirty="0" smtClean="0">
                <a:solidFill>
                  <a:srgbClr val="CC6600"/>
                </a:solidFill>
                <a:latin typeface="HY견고딕" pitchFamily="18" charset="-127"/>
                <a:ea typeface="HY견고딕" pitchFamily="18" charset="-127"/>
                <a:cs typeface="Times New Roman" panose="02020603050405020304" pitchFamily="18" charset="0"/>
              </a:rPr>
              <a:t>사업 </a:t>
            </a:r>
            <a:r>
              <a:rPr kumimoji="0" lang="en-US" altLang="ko-KR" sz="1600" b="1" dirty="0" err="1" smtClean="0">
                <a:solidFill>
                  <a:srgbClr val="CC6600"/>
                </a:solidFill>
                <a:latin typeface="HY견고딕" pitchFamily="18" charset="-127"/>
                <a:ea typeface="HY견고딕" pitchFamily="18" charset="-127"/>
                <a:cs typeface="Times New Roman" panose="02020603050405020304" pitchFamily="18" charset="0"/>
              </a:rPr>
              <a:t>Projetc</a:t>
            </a:r>
            <a:r>
              <a:rPr kumimoji="0" lang="en-US" altLang="ko-KR" sz="1600" b="1" dirty="0" smtClean="0">
                <a:solidFill>
                  <a:srgbClr val="CC6600"/>
                </a:solidFill>
                <a:latin typeface="HY견고딕" pitchFamily="18" charset="-127"/>
                <a:ea typeface="HY견고딕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1600" dirty="0" smtClean="0">
                <a:solidFill>
                  <a:srgbClr val="CC6600"/>
                </a:solidFill>
                <a:latin typeface="HY견고딕" pitchFamily="18" charset="-127"/>
                <a:ea typeface="HY견고딕" pitchFamily="18" charset="-127"/>
                <a:cs typeface="Times New Roman" panose="02020603050405020304" pitchFamily="18" charset="0"/>
              </a:rPr>
              <a:t>부지의 이해 </a:t>
            </a:r>
            <a:endParaRPr kumimoji="0" lang="ko-KR" altLang="en-US" sz="1600" dirty="0" smtClean="0">
              <a:solidFill>
                <a:srgbClr val="CC6600"/>
              </a:solidFill>
              <a:latin typeface="Times New Roman" panose="02020603050405020304" pitchFamily="18" charset="0"/>
              <a:ea typeface="휴먼모음T" panose="02030504000101010101" pitchFamily="18" charset="-127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ko-KR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16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Times New Roman" panose="02020603050405020304" pitchFamily="18" charset="0"/>
              </a:rPr>
              <a:t>개발계획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ko-KR" altLang="en-US" sz="1600" dirty="0" smtClean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1600" dirty="0" err="1" smtClean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글램핑</a:t>
            </a:r>
            <a:r>
              <a:rPr kumimoji="0" lang="ko-KR" altLang="en-US" sz="1600" dirty="0" smtClean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사업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ko-KR" altLang="en-US" sz="1600" dirty="0" err="1" smtClean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힐링</a:t>
            </a:r>
            <a:r>
              <a:rPr kumimoji="0" lang="ko-KR" altLang="en-US" sz="1600" dirty="0" smtClean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산업 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ko-KR" altLang="en-US" sz="1600" dirty="0" err="1" smtClean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세종시</a:t>
            </a:r>
            <a:r>
              <a:rPr kumimoji="0" lang="ko-KR" altLang="en-US" sz="1600" dirty="0" smtClean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1600" dirty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인구 및 관광지 입장객 현황 </a:t>
            </a:r>
            <a:endParaRPr kumimoji="0" lang="en-US" altLang="ko-KR" sz="1600" dirty="0">
              <a:solidFill>
                <a:srgbClr val="CC6600"/>
              </a:solidFill>
              <a:latin typeface="Times New Roman" panose="02020603050405020304" pitchFamily="18" charset="0"/>
              <a:ea typeface="휴먼모음T" panose="02030504000101010101" pitchFamily="18" charset="-127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ko-KR" altLang="en-US" sz="1600" dirty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사업성 분석</a:t>
            </a:r>
            <a:endParaRPr kumimoji="0" lang="en-US" altLang="ko-KR" sz="1600" dirty="0">
              <a:solidFill>
                <a:srgbClr val="CC6600"/>
              </a:solidFill>
              <a:latin typeface="Times New Roman" panose="02020603050405020304" pitchFamily="18" charset="0"/>
              <a:ea typeface="휴먼모음T" panose="02030504000101010101" pitchFamily="18" charset="-127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ko-KR" altLang="en-US" sz="1600" dirty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운영계획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ko-KR" altLang="en-US" sz="1600" dirty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1600" dirty="0" smtClean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자금조달방안</a:t>
            </a:r>
            <a:endParaRPr kumimoji="0" lang="en-US" altLang="ko-KR" sz="1600" dirty="0" smtClean="0">
              <a:solidFill>
                <a:srgbClr val="CC6600"/>
              </a:solidFill>
              <a:latin typeface="Times New Roman" panose="02020603050405020304" pitchFamily="18" charset="0"/>
              <a:ea typeface="휴먼모음T" panose="02030504000101010101" pitchFamily="18" charset="-127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ko-KR" altLang="en-US" sz="1600" dirty="0" smtClean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투자유치 홍보계획</a:t>
            </a:r>
            <a:endParaRPr kumimoji="0" lang="en-US" altLang="ko-KR" sz="1600" dirty="0" smtClean="0">
              <a:solidFill>
                <a:srgbClr val="CC6600"/>
              </a:solidFill>
              <a:latin typeface="Times New Roman" panose="02020603050405020304" pitchFamily="18" charset="0"/>
              <a:ea typeface="휴먼모음T" panose="02030504000101010101" pitchFamily="18" charset="-127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en-US" altLang="ko-KR" sz="1600" dirty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1600" dirty="0" smtClean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지역사회기여 및 지역명소 운영계획</a:t>
            </a:r>
            <a:endParaRPr kumimoji="0" lang="ko-KR" altLang="en-US" sz="1600" dirty="0">
              <a:solidFill>
                <a:srgbClr val="CC6600"/>
              </a:solidFill>
              <a:latin typeface="Times New Roman" panose="02020603050405020304" pitchFamily="18" charset="0"/>
              <a:ea typeface="휴먼모음T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560512" y="3765004"/>
            <a:ext cx="3071813" cy="2400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5000" dirty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02</a:t>
            </a:r>
            <a:endParaRPr kumimoji="0" lang="ko-KR" altLang="en-US" sz="15000" dirty="0">
              <a:solidFill>
                <a:schemeClr val="accent6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2000" i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2024386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41032" y="3717032"/>
            <a:ext cx="4110852" cy="2435429"/>
          </a:xfrm>
          <a:prstGeom prst="rect">
            <a:avLst/>
          </a:prstGeom>
        </p:spPr>
      </p:pic>
      <p:pic>
        <p:nvPicPr>
          <p:cNvPr id="27698" name="타원 33"/>
          <p:cNvPicPr>
            <a:picLocks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13039" y="3789040"/>
            <a:ext cx="4032447" cy="2304256"/>
          </a:xfrm>
          <a:prstGeom prst="rect">
            <a:avLst/>
          </a:prstGeom>
          <a:noFill/>
          <a:ln>
            <a:noFill/>
          </a:ln>
          <a:effectLst/>
          <a:extLst/>
        </p:spPr>
      </p:pic>
      <p:cxnSp>
        <p:nvCxnSpPr>
          <p:cNvPr id="27650" name="AutoShape 44"/>
          <p:cNvCxnSpPr>
            <a:cxnSpLocks noChangeShapeType="1"/>
            <a:stCxn id="403463" idx="2"/>
            <a:endCxn id="403460" idx="0"/>
          </p:cNvCxnSpPr>
          <p:nvPr/>
        </p:nvCxnSpPr>
        <p:spPr bwMode="auto">
          <a:xfrm flipH="1">
            <a:off x="8370888" y="2041525"/>
            <a:ext cx="1587" cy="574675"/>
          </a:xfrm>
          <a:prstGeom prst="straightConnector1">
            <a:avLst/>
          </a:prstGeom>
          <a:noFill/>
          <a:ln w="63500">
            <a:solidFill>
              <a:srgbClr val="FF9900"/>
            </a:solidFill>
            <a:round/>
            <a:headEnd/>
            <a:tailEnd type="triangle" w="med" len="med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7651" name="AutoShape 45"/>
          <p:cNvCxnSpPr>
            <a:cxnSpLocks noChangeShapeType="1"/>
          </p:cNvCxnSpPr>
          <p:nvPr/>
        </p:nvCxnSpPr>
        <p:spPr bwMode="auto">
          <a:xfrm flipH="1">
            <a:off x="4864100" y="3587750"/>
            <a:ext cx="2803525" cy="0"/>
          </a:xfrm>
          <a:prstGeom prst="straightConnector1">
            <a:avLst/>
          </a:prstGeom>
          <a:noFill/>
          <a:ln w="63500">
            <a:solidFill>
              <a:srgbClr val="CC0000"/>
            </a:solidFill>
            <a:round/>
            <a:headEnd/>
            <a:tailEnd type="triangle" w="med" len="med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7652" name="AutoShape 42"/>
          <p:cNvCxnSpPr>
            <a:cxnSpLocks noChangeShapeType="1"/>
            <a:stCxn id="403460" idx="1"/>
          </p:cNvCxnSpPr>
          <p:nvPr/>
        </p:nvCxnSpPr>
        <p:spPr bwMode="auto">
          <a:xfrm flipH="1" flipV="1">
            <a:off x="4845050" y="2832100"/>
            <a:ext cx="2803525" cy="1588"/>
          </a:xfrm>
          <a:prstGeom prst="straightConnector1">
            <a:avLst/>
          </a:prstGeom>
          <a:noFill/>
          <a:ln w="63500">
            <a:solidFill>
              <a:srgbClr val="CC0000"/>
            </a:solidFill>
            <a:round/>
            <a:headEnd/>
            <a:tailEnd type="triangle" w="med" len="med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7653" name="TextBox 29"/>
          <p:cNvSpPr txBox="1">
            <a:spLocks noChangeArrowheads="1"/>
          </p:cNvSpPr>
          <p:nvPr/>
        </p:nvSpPr>
        <p:spPr bwMode="auto">
          <a:xfrm>
            <a:off x="738188" y="357188"/>
            <a:ext cx="363874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 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개발 </a:t>
            </a:r>
            <a:r>
              <a:rPr kumimoji="0" lang="ko-KR" altLang="en-US" sz="16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계획 수립 진행과정</a:t>
            </a:r>
          </a:p>
        </p:txBody>
      </p:sp>
      <p:sp>
        <p:nvSpPr>
          <p:cNvPr id="27654" name="TextBox 30"/>
          <p:cNvSpPr txBox="1">
            <a:spLocks noChangeArrowheads="1"/>
          </p:cNvSpPr>
          <p:nvPr/>
        </p:nvSpPr>
        <p:spPr bwMode="auto">
          <a:xfrm>
            <a:off x="809625" y="1038225"/>
            <a:ext cx="82867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86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kumimoji="0" lang="ko-KR" altLang="en-US" sz="1200" b="1" dirty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대상 </a:t>
            </a:r>
            <a:r>
              <a:rPr kumimoji="0" lang="ko-KR" altLang="en-US" sz="1200" b="1" dirty="0" err="1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사업지</a:t>
            </a:r>
            <a:r>
              <a:rPr kumimoji="0" lang="ko-KR" altLang="en-US" sz="1200" b="1" dirty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1200" b="1" dirty="0" smtClean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1200" b="1" dirty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유사사례 분석</a:t>
            </a:r>
            <a:r>
              <a:rPr kumimoji="0" lang="en-US" altLang="ko-KR" sz="1200" b="1" dirty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kumimoji="0" lang="ko-KR" altLang="en-US" sz="1200" b="1" dirty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국내경기동향</a:t>
            </a:r>
            <a:r>
              <a:rPr kumimoji="0" lang="en-US" altLang="ko-KR" sz="1200" b="1" dirty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kumimoji="0" lang="ko-KR" altLang="en-US" sz="1200" b="1" dirty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입지 분석</a:t>
            </a:r>
            <a:r>
              <a:rPr kumimoji="0" lang="en-US" altLang="ko-KR" sz="1200" b="1" dirty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kumimoji="0" lang="ko-KR" altLang="en-US" sz="1200" b="1" dirty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경쟁력 분석을 통하여 정확한 개발계획을 수립하여</a:t>
            </a:r>
            <a:endParaRPr kumimoji="0" lang="en-US" altLang="ko-KR" sz="1200" b="1" dirty="0">
              <a:latin typeface="+mn-lt"/>
              <a:ea typeface="HY울릉도M" panose="02030600000101010101" pitchFamily="18" charset="-127"/>
              <a:cs typeface="Times New Roman" panose="02020603050405020304" pitchFamily="18" charset="0"/>
            </a:endParaRPr>
          </a:p>
          <a:p>
            <a:pPr eaLnBrk="1" hangingPunct="1"/>
            <a:r>
              <a:rPr kumimoji="0" lang="en-US" altLang="ko-KR" sz="1200" b="1" dirty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     </a:t>
            </a:r>
            <a:r>
              <a:rPr kumimoji="0" lang="ko-KR" altLang="en-US" sz="1200" b="1" dirty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수요 예측 및 운영방안을 검토함</a:t>
            </a:r>
            <a:r>
              <a:rPr kumimoji="0" lang="en-US" altLang="ko-KR" sz="1200" b="1" dirty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.</a:t>
            </a:r>
            <a:endParaRPr kumimoji="0" lang="ko-KR" altLang="en-US" sz="1200" b="1" dirty="0">
              <a:latin typeface="+mn-lt"/>
              <a:ea typeface="HY울릉도M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403458" name="Rectangle 2"/>
          <p:cNvSpPr>
            <a:spLocks noChangeArrowheads="1"/>
          </p:cNvSpPr>
          <p:nvPr/>
        </p:nvSpPr>
        <p:spPr bwMode="auto">
          <a:xfrm>
            <a:off x="912947" y="1643063"/>
            <a:ext cx="1629763" cy="433387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>
                <a:latin typeface="HY울릉도M" pitchFamily="18" charset="-127"/>
                <a:ea typeface="HY울릉도M" pitchFamily="18" charset="-127"/>
              </a:rPr>
              <a:t>관광레저 변화추이</a:t>
            </a:r>
          </a:p>
        </p:txBody>
      </p:sp>
      <p:sp>
        <p:nvSpPr>
          <p:cNvPr id="403459" name="Rectangle 3"/>
          <p:cNvSpPr>
            <a:spLocks noChangeArrowheads="1"/>
          </p:cNvSpPr>
          <p:nvPr/>
        </p:nvSpPr>
        <p:spPr bwMode="auto">
          <a:xfrm>
            <a:off x="3089161" y="2614613"/>
            <a:ext cx="1774724" cy="433387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dirty="0">
                <a:latin typeface="HY울릉도M" pitchFamily="18" charset="-127"/>
                <a:ea typeface="HY울릉도M" pitchFamily="18" charset="-127"/>
              </a:rPr>
              <a:t>개발</a:t>
            </a:r>
            <a:r>
              <a:rPr kumimoji="0" lang="en-US" altLang="ko-KR" sz="1200" b="1" dirty="0">
                <a:latin typeface="HY울릉도M" pitchFamily="18" charset="-127"/>
                <a:ea typeface="HY울릉도M" pitchFamily="18" charset="-127"/>
              </a:rPr>
              <a:t>CONCEPT </a:t>
            </a:r>
            <a:r>
              <a:rPr kumimoji="0" lang="ko-KR" altLang="en-US" sz="1200" b="1" dirty="0">
                <a:latin typeface="HY울릉도M" pitchFamily="18" charset="-127"/>
                <a:ea typeface="HY울릉도M" pitchFamily="18" charset="-127"/>
              </a:rPr>
              <a:t>설정</a:t>
            </a:r>
          </a:p>
        </p:txBody>
      </p:sp>
      <p:sp>
        <p:nvSpPr>
          <p:cNvPr id="403460" name="Rectangle 4"/>
          <p:cNvSpPr>
            <a:spLocks noChangeArrowheads="1"/>
          </p:cNvSpPr>
          <p:nvPr/>
        </p:nvSpPr>
        <p:spPr bwMode="auto">
          <a:xfrm>
            <a:off x="7667625" y="2616200"/>
            <a:ext cx="1404938" cy="433388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dirty="0" smtClean="0">
                <a:latin typeface="HY울릉도M" pitchFamily="18" charset="-127"/>
                <a:ea typeface="HY울릉도M" pitchFamily="18" charset="-127"/>
              </a:rPr>
              <a:t>이용규모산정</a:t>
            </a:r>
            <a:endParaRPr kumimoji="0" lang="ko-KR" altLang="en-US" sz="1200" b="1" dirty="0">
              <a:latin typeface="HY울릉도M" pitchFamily="18" charset="-127"/>
              <a:ea typeface="HY울릉도M" pitchFamily="18" charset="-127"/>
            </a:endParaRPr>
          </a:p>
        </p:txBody>
      </p:sp>
      <p:sp>
        <p:nvSpPr>
          <p:cNvPr id="403461" name="Rectangle 5"/>
          <p:cNvSpPr>
            <a:spLocks noChangeArrowheads="1"/>
          </p:cNvSpPr>
          <p:nvPr/>
        </p:nvSpPr>
        <p:spPr bwMode="auto">
          <a:xfrm>
            <a:off x="3163730" y="1643063"/>
            <a:ext cx="1630512" cy="433387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>
                <a:latin typeface="HY울릉도M" pitchFamily="18" charset="-127"/>
                <a:ea typeface="HY울릉도M" pitchFamily="18" charset="-127"/>
              </a:rPr>
              <a:t>입 지 분 석</a:t>
            </a:r>
          </a:p>
        </p:txBody>
      </p:sp>
      <p:sp>
        <p:nvSpPr>
          <p:cNvPr id="403462" name="Rectangle 6"/>
          <p:cNvSpPr>
            <a:spLocks noChangeArrowheads="1"/>
          </p:cNvSpPr>
          <p:nvPr/>
        </p:nvSpPr>
        <p:spPr bwMode="auto">
          <a:xfrm>
            <a:off x="5416518" y="1643063"/>
            <a:ext cx="1630181" cy="433387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>
                <a:latin typeface="HY울릉도M" pitchFamily="18" charset="-127"/>
                <a:ea typeface="HY울릉도M" pitchFamily="18" charset="-127"/>
              </a:rPr>
              <a:t>경쟁력 분석</a:t>
            </a:r>
          </a:p>
        </p:txBody>
      </p:sp>
      <p:sp>
        <p:nvSpPr>
          <p:cNvPr id="403463" name="Rectangle 7"/>
          <p:cNvSpPr>
            <a:spLocks noChangeArrowheads="1"/>
          </p:cNvSpPr>
          <p:nvPr/>
        </p:nvSpPr>
        <p:spPr bwMode="auto">
          <a:xfrm>
            <a:off x="7667625" y="1608138"/>
            <a:ext cx="1408113" cy="433387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dirty="0">
                <a:latin typeface="HY울릉도M" pitchFamily="18" charset="-127"/>
                <a:ea typeface="HY울릉도M" pitchFamily="18" charset="-127"/>
              </a:rPr>
              <a:t>수요 예측</a:t>
            </a:r>
          </a:p>
        </p:txBody>
      </p:sp>
      <p:sp>
        <p:nvSpPr>
          <p:cNvPr id="403464" name="Rectangle 8"/>
          <p:cNvSpPr>
            <a:spLocks noChangeArrowheads="1"/>
          </p:cNvSpPr>
          <p:nvPr/>
        </p:nvSpPr>
        <p:spPr bwMode="auto">
          <a:xfrm>
            <a:off x="3089161" y="3370263"/>
            <a:ext cx="1774724" cy="433387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dirty="0">
                <a:latin typeface="HY울릉도M" pitchFamily="18" charset="-127"/>
                <a:ea typeface="HY울릉도M" pitchFamily="18" charset="-127"/>
              </a:rPr>
              <a:t>세부 개발전략 수립</a:t>
            </a:r>
          </a:p>
        </p:txBody>
      </p:sp>
      <p:sp>
        <p:nvSpPr>
          <p:cNvPr id="403465" name="Rectangle 9"/>
          <p:cNvSpPr>
            <a:spLocks noChangeArrowheads="1"/>
          </p:cNvSpPr>
          <p:nvPr/>
        </p:nvSpPr>
        <p:spPr bwMode="auto">
          <a:xfrm>
            <a:off x="3089161" y="4144963"/>
            <a:ext cx="1774724" cy="433387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dirty="0">
                <a:latin typeface="HY울릉도M" pitchFamily="18" charset="-127"/>
                <a:ea typeface="HY울릉도M" pitchFamily="18" charset="-127"/>
              </a:rPr>
              <a:t>부대시설계획</a:t>
            </a:r>
          </a:p>
        </p:txBody>
      </p:sp>
      <p:sp>
        <p:nvSpPr>
          <p:cNvPr id="403466" name="Rectangle 10"/>
          <p:cNvSpPr>
            <a:spLocks noChangeArrowheads="1"/>
          </p:cNvSpPr>
          <p:nvPr/>
        </p:nvSpPr>
        <p:spPr bwMode="auto">
          <a:xfrm>
            <a:off x="3089161" y="4935538"/>
            <a:ext cx="1774724" cy="433387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dirty="0">
                <a:latin typeface="HY울릉도M" pitchFamily="18" charset="-127"/>
                <a:ea typeface="HY울릉도M" pitchFamily="18" charset="-127"/>
              </a:rPr>
              <a:t>최적규모산정</a:t>
            </a:r>
          </a:p>
        </p:txBody>
      </p:sp>
      <p:sp>
        <p:nvSpPr>
          <p:cNvPr id="403467" name="Rectangle 11"/>
          <p:cNvSpPr>
            <a:spLocks noChangeArrowheads="1"/>
          </p:cNvSpPr>
          <p:nvPr/>
        </p:nvSpPr>
        <p:spPr bwMode="auto">
          <a:xfrm>
            <a:off x="3089161" y="5710238"/>
            <a:ext cx="1774724" cy="433387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dirty="0">
                <a:latin typeface="HY울릉도M" pitchFamily="18" charset="-127"/>
                <a:ea typeface="HY울릉도M" pitchFamily="18" charset="-127"/>
              </a:rPr>
              <a:t>단지배치계획조정</a:t>
            </a:r>
          </a:p>
        </p:txBody>
      </p:sp>
      <p:sp>
        <p:nvSpPr>
          <p:cNvPr id="403468" name="Rectangle 12"/>
          <p:cNvSpPr>
            <a:spLocks noChangeArrowheads="1"/>
          </p:cNvSpPr>
          <p:nvPr/>
        </p:nvSpPr>
        <p:spPr bwMode="auto">
          <a:xfrm>
            <a:off x="7667537" y="3370263"/>
            <a:ext cx="1408044" cy="433387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dirty="0">
                <a:latin typeface="HY울릉도M" pitchFamily="18" charset="-127"/>
                <a:ea typeface="HY울릉도M" pitchFamily="18" charset="-127"/>
              </a:rPr>
              <a:t>부지현황 체크</a:t>
            </a:r>
          </a:p>
        </p:txBody>
      </p:sp>
      <p:sp>
        <p:nvSpPr>
          <p:cNvPr id="403481" name="Rectangle 25"/>
          <p:cNvSpPr>
            <a:spLocks noChangeArrowheads="1"/>
          </p:cNvSpPr>
          <p:nvPr/>
        </p:nvSpPr>
        <p:spPr bwMode="auto">
          <a:xfrm>
            <a:off x="884238" y="2613025"/>
            <a:ext cx="1625600" cy="433388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dirty="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rPr>
              <a:t>구매자형태 분석</a:t>
            </a:r>
          </a:p>
        </p:txBody>
      </p:sp>
      <p:sp>
        <p:nvSpPr>
          <p:cNvPr id="403482" name="Rectangle 26"/>
          <p:cNvSpPr>
            <a:spLocks noChangeArrowheads="1"/>
          </p:cNvSpPr>
          <p:nvPr/>
        </p:nvSpPr>
        <p:spPr bwMode="auto">
          <a:xfrm>
            <a:off x="882650" y="3262313"/>
            <a:ext cx="1627188" cy="649287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dirty="0" smtClean="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rPr>
              <a:t>기존 캠프의 </a:t>
            </a:r>
            <a:r>
              <a:rPr kumimoji="0" lang="ko-KR" altLang="en-US" sz="1200" b="1" dirty="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rPr>
              <a:t>문제점</a:t>
            </a:r>
          </a:p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dirty="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rPr>
              <a:t>및 개선방안</a:t>
            </a:r>
          </a:p>
        </p:txBody>
      </p:sp>
      <p:sp>
        <p:nvSpPr>
          <p:cNvPr id="403483" name="Rectangle 27"/>
          <p:cNvSpPr>
            <a:spLocks noChangeArrowheads="1"/>
          </p:cNvSpPr>
          <p:nvPr/>
        </p:nvSpPr>
        <p:spPr bwMode="auto">
          <a:xfrm>
            <a:off x="882650" y="4144963"/>
            <a:ext cx="1627188" cy="433387"/>
          </a:xfrm>
          <a:prstGeom prst="rect">
            <a:avLst/>
          </a:prstGeom>
          <a:ln>
            <a:headEnd/>
            <a:tailEnd/>
          </a:ln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b="1" dirty="0">
                <a:solidFill>
                  <a:schemeClr val="tx1"/>
                </a:solidFill>
                <a:latin typeface="HY울릉도M" pitchFamily="18" charset="-127"/>
                <a:ea typeface="HY울릉도M" pitchFamily="18" charset="-127"/>
              </a:rPr>
              <a:t>이용자형태</a:t>
            </a:r>
          </a:p>
        </p:txBody>
      </p:sp>
      <p:cxnSp>
        <p:nvCxnSpPr>
          <p:cNvPr id="27687" name="AutoShape 30"/>
          <p:cNvCxnSpPr>
            <a:cxnSpLocks noChangeShapeType="1"/>
          </p:cNvCxnSpPr>
          <p:nvPr/>
        </p:nvCxnSpPr>
        <p:spPr bwMode="auto">
          <a:xfrm>
            <a:off x="3976688" y="3048000"/>
            <a:ext cx="0" cy="322263"/>
          </a:xfrm>
          <a:prstGeom prst="straightConnector1">
            <a:avLst/>
          </a:prstGeom>
          <a:noFill/>
          <a:ln w="63500">
            <a:solidFill>
              <a:srgbClr val="CC0000"/>
            </a:solidFill>
            <a:round/>
            <a:headEnd/>
            <a:tailEnd type="triangle" w="med" len="med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7688" name="AutoShape 31"/>
          <p:cNvCxnSpPr>
            <a:cxnSpLocks noChangeShapeType="1"/>
          </p:cNvCxnSpPr>
          <p:nvPr/>
        </p:nvCxnSpPr>
        <p:spPr bwMode="auto">
          <a:xfrm>
            <a:off x="3976688" y="3803650"/>
            <a:ext cx="0" cy="341313"/>
          </a:xfrm>
          <a:prstGeom prst="straightConnector1">
            <a:avLst/>
          </a:prstGeom>
          <a:noFill/>
          <a:ln w="63500">
            <a:solidFill>
              <a:srgbClr val="CC0000"/>
            </a:solidFill>
            <a:round/>
            <a:headEnd/>
            <a:tailEnd type="triangle" w="med" len="med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7689" name="AutoShape 32"/>
          <p:cNvCxnSpPr>
            <a:cxnSpLocks noChangeShapeType="1"/>
          </p:cNvCxnSpPr>
          <p:nvPr/>
        </p:nvCxnSpPr>
        <p:spPr bwMode="auto">
          <a:xfrm>
            <a:off x="3976688" y="4578350"/>
            <a:ext cx="0" cy="357188"/>
          </a:xfrm>
          <a:prstGeom prst="straightConnector1">
            <a:avLst/>
          </a:prstGeom>
          <a:noFill/>
          <a:ln w="63500">
            <a:solidFill>
              <a:srgbClr val="CC0000"/>
            </a:solidFill>
            <a:round/>
            <a:headEnd/>
            <a:tailEnd type="triangle" w="med" len="med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7690" name="AutoShape 33"/>
          <p:cNvCxnSpPr>
            <a:cxnSpLocks noChangeShapeType="1"/>
          </p:cNvCxnSpPr>
          <p:nvPr/>
        </p:nvCxnSpPr>
        <p:spPr bwMode="auto">
          <a:xfrm rot="16200000" flipH="1">
            <a:off x="3981450" y="-176212"/>
            <a:ext cx="1587" cy="4503738"/>
          </a:xfrm>
          <a:prstGeom prst="bentConnector3">
            <a:avLst>
              <a:gd name="adj1" fmla="val 14300000"/>
            </a:avLst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7691" name="AutoShape 35"/>
          <p:cNvCxnSpPr>
            <a:cxnSpLocks noChangeShapeType="1"/>
          </p:cNvCxnSpPr>
          <p:nvPr/>
        </p:nvCxnSpPr>
        <p:spPr bwMode="auto">
          <a:xfrm rot="16200000" flipH="1">
            <a:off x="3981450" y="-176212"/>
            <a:ext cx="1587" cy="4503738"/>
          </a:xfrm>
          <a:prstGeom prst="bentConnector3">
            <a:avLst>
              <a:gd name="adj1" fmla="val 14300000"/>
            </a:avLst>
          </a:prstGeom>
          <a:noFill/>
          <a:ln w="63500">
            <a:solidFill>
              <a:srgbClr val="CC0000"/>
            </a:solidFill>
            <a:miter lim="800000"/>
            <a:headEnd/>
            <a:tailEnd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7692" name="AutoShape 37"/>
          <p:cNvCxnSpPr>
            <a:cxnSpLocks noChangeShapeType="1"/>
          </p:cNvCxnSpPr>
          <p:nvPr/>
        </p:nvCxnSpPr>
        <p:spPr bwMode="auto">
          <a:xfrm flipH="1">
            <a:off x="3976688" y="2076450"/>
            <a:ext cx="1587" cy="538163"/>
          </a:xfrm>
          <a:prstGeom prst="straightConnector1">
            <a:avLst/>
          </a:prstGeom>
          <a:noFill/>
          <a:ln w="63500">
            <a:solidFill>
              <a:srgbClr val="CC0000"/>
            </a:solidFill>
            <a:round/>
            <a:headEnd/>
            <a:tailEnd type="triangle" w="med" len="med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7693" name="AutoShape 38"/>
          <p:cNvCxnSpPr>
            <a:cxnSpLocks noChangeShapeType="1"/>
          </p:cNvCxnSpPr>
          <p:nvPr/>
        </p:nvCxnSpPr>
        <p:spPr bwMode="auto">
          <a:xfrm>
            <a:off x="3976688" y="5368925"/>
            <a:ext cx="0" cy="341313"/>
          </a:xfrm>
          <a:prstGeom prst="straightConnector1">
            <a:avLst/>
          </a:prstGeom>
          <a:noFill/>
          <a:ln w="63500">
            <a:solidFill>
              <a:srgbClr val="CC0000"/>
            </a:solidFill>
            <a:round/>
            <a:headEnd/>
            <a:tailEnd type="triangle" w="med" len="med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7694" name="AutoShape 39"/>
          <p:cNvCxnSpPr>
            <a:cxnSpLocks noChangeShapeType="1"/>
            <a:stCxn id="403483" idx="3"/>
          </p:cNvCxnSpPr>
          <p:nvPr/>
        </p:nvCxnSpPr>
        <p:spPr bwMode="auto">
          <a:xfrm>
            <a:off x="2528888" y="4362450"/>
            <a:ext cx="579437" cy="0"/>
          </a:xfrm>
          <a:prstGeom prst="straightConnector1">
            <a:avLst/>
          </a:prstGeom>
          <a:noFill/>
          <a:ln w="63500">
            <a:solidFill>
              <a:srgbClr val="CC0000"/>
            </a:solidFill>
            <a:round/>
            <a:headEnd/>
            <a:tailEnd type="triangle" w="med" len="med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7695" name="AutoShape 40"/>
          <p:cNvCxnSpPr>
            <a:cxnSpLocks noChangeShapeType="1"/>
            <a:stCxn id="403482" idx="3"/>
          </p:cNvCxnSpPr>
          <p:nvPr/>
        </p:nvCxnSpPr>
        <p:spPr bwMode="auto">
          <a:xfrm>
            <a:off x="2528888" y="3587750"/>
            <a:ext cx="579437" cy="0"/>
          </a:xfrm>
          <a:prstGeom prst="straightConnector1">
            <a:avLst/>
          </a:prstGeom>
          <a:noFill/>
          <a:ln w="63500">
            <a:solidFill>
              <a:srgbClr val="CC0000"/>
            </a:solidFill>
            <a:round/>
            <a:headEnd/>
            <a:tailEnd type="triangle" w="med" len="med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27696" name="AutoShape 41"/>
          <p:cNvCxnSpPr>
            <a:cxnSpLocks noChangeShapeType="1"/>
            <a:stCxn id="403481" idx="3"/>
          </p:cNvCxnSpPr>
          <p:nvPr/>
        </p:nvCxnSpPr>
        <p:spPr bwMode="auto">
          <a:xfrm>
            <a:off x="2528888" y="2830513"/>
            <a:ext cx="579437" cy="1587"/>
          </a:xfrm>
          <a:prstGeom prst="straightConnector1">
            <a:avLst/>
          </a:prstGeom>
          <a:noFill/>
          <a:ln w="63500">
            <a:solidFill>
              <a:srgbClr val="CC0000"/>
            </a:solidFill>
            <a:round/>
            <a:headEnd/>
            <a:tailEnd type="triangle" w="med" len="med"/>
          </a:ln>
          <a:effectLst>
            <a:outerShdw dist="53882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27699" name="WordArt 57"/>
          <p:cNvSpPr>
            <a:spLocks noChangeArrowheads="1" noChangeShapeType="1" noTextEdit="1"/>
          </p:cNvSpPr>
          <p:nvPr/>
        </p:nvSpPr>
        <p:spPr bwMode="auto">
          <a:xfrm>
            <a:off x="5953132" y="3789040"/>
            <a:ext cx="1303337" cy="19526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ko-KR" altLang="en-US" sz="1600" b="1" kern="10" dirty="0" smtClean="0">
                <a:ln w="9525">
                  <a:solidFill>
                    <a:srgbClr val="0000FF"/>
                  </a:solidFill>
                  <a:round/>
                  <a:headEnd/>
                  <a:tailEnd/>
                </a:ln>
                <a:solidFill>
                  <a:srgbClr val="CCFFFF"/>
                </a:solidFill>
              </a:rPr>
              <a:t>세종</a:t>
            </a:r>
            <a:r>
              <a:rPr lang="en-US" altLang="ko-KR" sz="1600" b="1" kern="10" dirty="0" smtClean="0">
                <a:ln w="9525">
                  <a:solidFill>
                    <a:srgbClr val="0000FF"/>
                  </a:solidFill>
                  <a:round/>
                  <a:headEnd/>
                  <a:tailEnd/>
                </a:ln>
                <a:solidFill>
                  <a:srgbClr val="CCFFFF"/>
                </a:solidFill>
              </a:rPr>
              <a:t>”</a:t>
            </a:r>
            <a:r>
              <a:rPr lang="ko-KR" altLang="en-US" sz="1600" b="1" kern="10" dirty="0" err="1" smtClean="0">
                <a:ln w="9525">
                  <a:solidFill>
                    <a:srgbClr val="0000FF"/>
                  </a:solidFill>
                  <a:round/>
                  <a:headEnd/>
                  <a:tailEnd/>
                </a:ln>
                <a:solidFill>
                  <a:srgbClr val="CCFFFF"/>
                </a:solidFill>
              </a:rPr>
              <a:t>다온숲</a:t>
            </a:r>
            <a:r>
              <a:rPr lang="en-US" altLang="ko-KR" sz="1600" b="1" kern="10" dirty="0" smtClean="0">
                <a:ln w="9525">
                  <a:solidFill>
                    <a:srgbClr val="0000FF"/>
                  </a:solidFill>
                  <a:round/>
                  <a:headEnd/>
                  <a:tailEnd/>
                </a:ln>
                <a:solidFill>
                  <a:srgbClr val="CCFFFF"/>
                </a:solidFill>
              </a:rPr>
              <a:t>＂</a:t>
            </a:r>
            <a:r>
              <a:rPr lang="ko-KR" altLang="en-US" sz="1600" b="1" kern="10" dirty="0" err="1" smtClean="0">
                <a:ln w="9525">
                  <a:solidFill>
                    <a:srgbClr val="0000FF"/>
                  </a:solidFill>
                  <a:round/>
                  <a:headEnd/>
                  <a:tailEnd/>
                </a:ln>
                <a:solidFill>
                  <a:srgbClr val="CCFFFF"/>
                </a:solidFill>
              </a:rPr>
              <a:t>글램핑단지</a:t>
            </a:r>
            <a:endParaRPr lang="ko-KR" altLang="en-US" sz="1600" b="1" kern="10" dirty="0">
              <a:ln w="9525">
                <a:solidFill>
                  <a:srgbClr val="0000FF"/>
                </a:solidFill>
                <a:round/>
                <a:headEnd/>
                <a:tailEnd/>
              </a:ln>
              <a:solidFill>
                <a:srgbClr val="CCFFFF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8985448" y="6021288"/>
            <a:ext cx="360040" cy="122337"/>
          </a:xfrm>
          <a:prstGeom prst="rect">
            <a:avLst/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4448944" y="364594"/>
            <a:ext cx="4320479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i="1" dirty="0" smtClean="0">
                <a:solidFill>
                  <a:srgbClr val="2204FC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Wellness Town </a:t>
            </a:r>
            <a:r>
              <a:rPr kumimoji="0" lang="en-US" altLang="ko-KR" sz="2000" i="1" dirty="0">
                <a:solidFill>
                  <a:srgbClr val="2204FC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(</a:t>
            </a:r>
            <a:r>
              <a:rPr kumimoji="0" lang="en-US" altLang="ko-KR" sz="2000" i="1" dirty="0" err="1">
                <a:solidFill>
                  <a:srgbClr val="2204FC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Wellbeing+Happiness</a:t>
            </a:r>
            <a:r>
              <a:rPr kumimoji="0" lang="en-US" altLang="ko-KR" sz="2000" i="1" dirty="0">
                <a:solidFill>
                  <a:srgbClr val="2204FC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)</a:t>
            </a:r>
            <a:endParaRPr kumimoji="0" lang="ko-KR" altLang="en-US" sz="2000" i="1" dirty="0">
              <a:solidFill>
                <a:srgbClr val="2204FC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2000" i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C:\Documents and Settings\aaa\바탕 화면\사용자 지정 9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167313" y="1928813"/>
            <a:ext cx="111442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699" name="Picture 3" descr="C:\Documents and Settings\aaa\바탕 화면\사용자 지정 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24438" y="4071938"/>
            <a:ext cx="1371600" cy="1428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0" name="Picture 4" descr="C:\Documents and Settings\aaa\바탕 화면\사용자 지정 12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52697" y="4201989"/>
            <a:ext cx="1247775" cy="1333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01" name="Picture 5" descr="C:\Documents and Settings\aaa\바탕 화면\사용자 지정 11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81063" y="1928813"/>
            <a:ext cx="1285875" cy="1343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6310322" y="3857628"/>
            <a:ext cx="1739022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i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HY헤드라인M" pitchFamily="18" charset="-127"/>
                <a:ea typeface="HY헤드라인M" pitchFamily="18" charset="-127"/>
              </a:rPr>
              <a:t>중남부생활권</a:t>
            </a:r>
            <a:endParaRPr kumimoji="0" lang="ko-KR" altLang="en-US" i="1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6524625" y="4214813"/>
            <a:ext cx="2214563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대표적 </a:t>
            </a:r>
            <a:r>
              <a:rPr kumimoji="0" lang="en-US" altLang="ko-KR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Social Club</a:t>
            </a:r>
            <a:endParaRPr kumimoji="0" lang="ko-KR" alt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524625" y="4572000"/>
            <a:ext cx="271462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자연이</a:t>
            </a:r>
            <a:r>
              <a:rPr kumimoji="0" lang="en-US" altLang="ko-KR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있는 </a:t>
            </a:r>
            <a:r>
              <a:rPr kumimoji="0" lang="ko-KR" altLang="en-US" sz="1000" dirty="0">
                <a:latin typeface="HY헤드라인M" pitchFamily="18" charset="-127"/>
                <a:ea typeface="HY헤드라인M" pitchFamily="18" charset="-127"/>
              </a:rPr>
              <a:t>휴양레저 </a:t>
            </a:r>
            <a:r>
              <a:rPr kumimoji="0" lang="ko-KR" altLang="en-US" sz="1000" dirty="0" err="1">
                <a:latin typeface="HY헤드라인M" pitchFamily="18" charset="-127"/>
                <a:ea typeface="HY헤드라인M" pitchFamily="18" charset="-127"/>
              </a:rPr>
              <a:t>단지내에서</a:t>
            </a:r>
            <a:r>
              <a:rPr kumimoji="0" lang="ko-KR" altLang="en-US" sz="1000" dirty="0">
                <a:latin typeface="HY헤드라인M" pitchFamily="18" charset="-127"/>
                <a:ea typeface="HY헤드라인M" pitchFamily="18" charset="-127"/>
              </a:rPr>
              <a:t> 비즈니스</a:t>
            </a:r>
            <a:r>
              <a:rPr kumimoji="0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활동 도모 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6524625" y="5038725"/>
            <a:ext cx="3071813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인접한 천문대 및 </a:t>
            </a:r>
            <a:r>
              <a:rPr kumimoji="0" lang="ko-KR" alt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컨벤션센터</a:t>
            </a:r>
            <a:r>
              <a:rPr kumimoji="0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ko-KR" altLang="en-US" sz="1000" dirty="0">
                <a:latin typeface="HY헤드라인M" pitchFamily="18" charset="-127"/>
                <a:ea typeface="HY헤드라인M" pitchFamily="18" charset="-127"/>
              </a:rPr>
              <a:t>예술공연</a:t>
            </a:r>
            <a:endParaRPr kumimoji="0" lang="en-US" altLang="ko-KR" sz="1000" dirty="0">
              <a:latin typeface="HY헤드라인M" pitchFamily="18" charset="-127"/>
              <a:ea typeface="HY헤드라인M" pitchFamily="18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HY헤드라인M" pitchFamily="18" charset="-127"/>
                <a:ea typeface="HY헤드라인M" pitchFamily="18" charset="-127"/>
              </a:rPr>
              <a:t>Garden Party</a:t>
            </a:r>
            <a:r>
              <a:rPr kumimoji="0" lang="ko-KR" altLang="en-US" sz="1000" dirty="0">
                <a:latin typeface="HY헤드라인M" pitchFamily="18" charset="-127"/>
                <a:ea typeface="HY헤드라인M" pitchFamily="18" charset="-127"/>
              </a:rPr>
              <a:t>가 가능한 시설 및 구역 배분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6524625" y="4643438"/>
            <a:ext cx="46038" cy="3571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6524625" y="5110163"/>
            <a:ext cx="46038" cy="3571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6310322" y="1500174"/>
            <a:ext cx="142876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i="1" dirty="0" err="1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HY헤드라인M" pitchFamily="18" charset="-127"/>
                <a:ea typeface="HY헤드라인M" pitchFamily="18" charset="-127"/>
              </a:rPr>
              <a:t>고품격</a:t>
            </a:r>
            <a:endParaRPr kumimoji="0" lang="ko-KR" altLang="en-US" i="1" dirty="0">
              <a:solidFill>
                <a:schemeClr val="bg1"/>
              </a:solidFill>
              <a:effectLst>
                <a:glow rad="228600">
                  <a:schemeClr val="accent2">
                    <a:satMod val="175000"/>
                    <a:alpha val="40000"/>
                  </a:schemeClr>
                </a:glow>
              </a:effectLst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524625" y="1857375"/>
            <a:ext cx="2214563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Biz-</a:t>
            </a:r>
            <a:r>
              <a:rPr kumimoji="0" lang="en-US" altLang="ko-KR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tainment</a:t>
            </a:r>
            <a:r>
              <a:rPr kumimoji="0" lang="en-US" altLang="ko-KR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ko-KR" alt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공간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6524625" y="2214563"/>
            <a:ext cx="338137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HY헤드라인M" pitchFamily="18" charset="-127"/>
                <a:ea typeface="HY헤드라인M" pitchFamily="18" charset="-127"/>
              </a:rPr>
              <a:t>Business</a:t>
            </a:r>
            <a:r>
              <a:rPr kumimoji="0" lang="ko-KR" altLang="en-US" sz="1000" dirty="0">
                <a:latin typeface="HY헤드라인M" pitchFamily="18" charset="-127"/>
                <a:ea typeface="HY헤드라인M" pitchFamily="18" charset="-127"/>
              </a:rPr>
              <a:t>와 </a:t>
            </a:r>
            <a:r>
              <a:rPr kumimoji="0" lang="en-US" altLang="ko-KR" sz="1000" dirty="0">
                <a:latin typeface="HY헤드라인M" pitchFamily="18" charset="-127"/>
                <a:ea typeface="HY헤드라인M" pitchFamily="18" charset="-127"/>
              </a:rPr>
              <a:t>Entertainment</a:t>
            </a:r>
            <a:r>
              <a:rPr kumimoji="0" lang="ko-KR" altLang="en-US" sz="1000" dirty="0">
                <a:latin typeface="HY헤드라인M" pitchFamily="18" charset="-127"/>
                <a:ea typeface="HY헤드라인M" pitchFamily="18" charset="-127"/>
              </a:rPr>
              <a:t>를 동시에 </a:t>
            </a:r>
            <a:r>
              <a:rPr kumimoji="0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즐길 수</a:t>
            </a:r>
            <a:endParaRPr kumimoji="0" lang="en-US" altLang="ko-KR" sz="1000" dirty="0">
              <a:solidFill>
                <a:schemeClr val="tx1">
                  <a:lumMod val="50000"/>
                  <a:lumOff val="50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있는 커뮤니티 하우스</a:t>
            </a:r>
          </a:p>
        </p:txBody>
      </p:sp>
      <p:sp>
        <p:nvSpPr>
          <p:cNvPr id="29711" name="TextBox 21"/>
          <p:cNvSpPr txBox="1">
            <a:spLocks noChangeArrowheads="1"/>
          </p:cNvSpPr>
          <p:nvPr/>
        </p:nvSpPr>
        <p:spPr bwMode="auto">
          <a:xfrm>
            <a:off x="6524625" y="2681288"/>
            <a:ext cx="3381375" cy="396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sz="100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기업 고객을 위한 </a:t>
            </a:r>
            <a:r>
              <a:rPr kumimoji="0"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  <a:t>단독 빌라형 연수시설</a:t>
            </a:r>
            <a:br>
              <a:rPr kumimoji="0" lang="ko-KR" altLang="en-US" sz="1000">
                <a:latin typeface="HY헤드라인M" panose="02030600000101010101" pitchFamily="18" charset="-127"/>
                <a:ea typeface="HY헤드라인M" panose="02030600000101010101" pitchFamily="18" charset="-127"/>
              </a:rPr>
            </a:br>
            <a:r>
              <a:rPr kumimoji="0" lang="ko-KR" altLang="en-US" sz="1000">
                <a:solidFill>
                  <a:srgbClr val="7F7F7F"/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rPr>
              <a:t>조성을 통해 기업 연수시장의 틈새시장 공략</a:t>
            </a:r>
          </a:p>
        </p:txBody>
      </p:sp>
      <p:sp>
        <p:nvSpPr>
          <p:cNvPr id="23" name="직사각형 22"/>
          <p:cNvSpPr/>
          <p:nvPr/>
        </p:nvSpPr>
        <p:spPr>
          <a:xfrm>
            <a:off x="6524625" y="2286000"/>
            <a:ext cx="46038" cy="3571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524625" y="2752725"/>
            <a:ext cx="46038" cy="3571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2095480" y="3857628"/>
            <a:ext cx="1428760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i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HY헤드라인M" pitchFamily="18" charset="-127"/>
                <a:ea typeface="HY헤드라인M" pitchFamily="18" charset="-127"/>
              </a:rPr>
              <a:t>가족 레포츠</a:t>
            </a:r>
          </a:p>
        </p:txBody>
      </p:sp>
      <p:sp>
        <p:nvSpPr>
          <p:cNvPr id="26" name="TextBox 25"/>
          <p:cNvSpPr txBox="1"/>
          <p:nvPr/>
        </p:nvSpPr>
        <p:spPr>
          <a:xfrm>
            <a:off x="2309813" y="4214813"/>
            <a:ext cx="2214562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i="1" dirty="0">
                <a:latin typeface="HY헤드라인M" pitchFamily="18" charset="-127"/>
                <a:ea typeface="HY헤드라인M" pitchFamily="18" charset="-127"/>
              </a:rPr>
              <a:t>대표적 </a:t>
            </a:r>
            <a:r>
              <a:rPr kumimoji="0" lang="en-US" altLang="ko-KR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Leisure-Sports</a:t>
            </a:r>
            <a:endParaRPr kumimoji="0" lang="ko-KR" altLang="en-US" sz="1400" i="1" dirty="0">
              <a:solidFill>
                <a:schemeClr val="tx1">
                  <a:lumMod val="50000"/>
                  <a:lumOff val="50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47913" y="4619625"/>
            <a:ext cx="2571750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HY헤드라인M" pitchFamily="18" charset="-127"/>
                <a:ea typeface="HY헤드라인M" pitchFamily="18" charset="-127"/>
              </a:rPr>
              <a:t>과학적이고 특색 </a:t>
            </a:r>
            <a:r>
              <a:rPr kumimoji="0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있는 최고의 레포츠센터로 개발</a:t>
            </a:r>
          </a:p>
        </p:txBody>
      </p:sp>
      <p:sp>
        <p:nvSpPr>
          <p:cNvPr id="28" name="직사각형 27"/>
          <p:cNvSpPr/>
          <p:nvPr/>
        </p:nvSpPr>
        <p:spPr>
          <a:xfrm>
            <a:off x="2309813" y="4643438"/>
            <a:ext cx="46037" cy="3571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2309813" y="5110163"/>
            <a:ext cx="46037" cy="35718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2071702" y="1500174"/>
            <a:ext cx="2024042" cy="36933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i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HY헤드라인M" pitchFamily="18" charset="-127"/>
                <a:ea typeface="HY헤드라인M" pitchFamily="18" charset="-127"/>
              </a:rPr>
              <a:t>Lifestyle</a:t>
            </a:r>
            <a:r>
              <a:rPr kumimoji="0" lang="ko-KR" altLang="en-US" i="1" dirty="0">
                <a:solidFill>
                  <a:schemeClr val="bg1"/>
                </a:solidFill>
                <a:effectLst>
                  <a:glow rad="228600">
                    <a:schemeClr val="accent2">
                      <a:satMod val="175000"/>
                      <a:alpha val="40000"/>
                    </a:schemeClr>
                  </a:glow>
                </a:effectLst>
                <a:latin typeface="HY헤드라인M" pitchFamily="18" charset="-127"/>
                <a:ea typeface="HY헤드라인M" pitchFamily="18" charset="-127"/>
              </a:rPr>
              <a:t>로서의</a:t>
            </a:r>
          </a:p>
        </p:txBody>
      </p:sp>
      <p:sp>
        <p:nvSpPr>
          <p:cNvPr id="31" name="TextBox 30"/>
          <p:cNvSpPr txBox="1"/>
          <p:nvPr/>
        </p:nvSpPr>
        <p:spPr>
          <a:xfrm>
            <a:off x="2238375" y="1857375"/>
            <a:ext cx="2214563" cy="3079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Luxury </a:t>
            </a:r>
            <a:r>
              <a:rPr kumimoji="0" lang="ko-KR" alt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휴양</a:t>
            </a:r>
            <a:r>
              <a:rPr kumimoji="0" lang="en-US" altLang="ko-KR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ko-KR" alt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주거 구현</a:t>
            </a:r>
          </a:p>
        </p:txBody>
      </p:sp>
      <p:sp>
        <p:nvSpPr>
          <p:cNvPr id="32" name="TextBox 31"/>
          <p:cNvSpPr txBox="1"/>
          <p:nvPr/>
        </p:nvSpPr>
        <p:spPr>
          <a:xfrm>
            <a:off x="2286000" y="2214563"/>
            <a:ext cx="3381375" cy="40005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000" dirty="0">
                <a:latin typeface="HY헤드라인M" pitchFamily="18" charset="-127"/>
                <a:ea typeface="HY헤드라인M" pitchFamily="18" charset="-127"/>
              </a:rPr>
              <a:t>Hardware(</a:t>
            </a:r>
            <a:r>
              <a:rPr kumimoji="0" lang="ko-KR" altLang="en-US" sz="1000" dirty="0">
                <a:latin typeface="HY헤드라인M" pitchFamily="18" charset="-127"/>
                <a:ea typeface="HY헤드라인M" pitchFamily="18" charset="-127"/>
              </a:rPr>
              <a:t>시설</a:t>
            </a:r>
            <a:r>
              <a:rPr kumimoji="0" lang="en-US" altLang="ko-KR" sz="1000" dirty="0">
                <a:latin typeface="HY헤드라인M" pitchFamily="18" charset="-127"/>
                <a:ea typeface="HY헤드라인M" pitchFamily="18" charset="-127"/>
              </a:rPr>
              <a:t>) </a:t>
            </a:r>
            <a:r>
              <a:rPr kumimoji="0" lang="ko-KR" altLang="en-US" sz="1000" dirty="0">
                <a:latin typeface="HY헤드라인M" pitchFamily="18" charset="-127"/>
                <a:ea typeface="HY헤드라인M" pitchFamily="18" charset="-127"/>
              </a:rPr>
              <a:t>및 </a:t>
            </a:r>
            <a:r>
              <a:rPr kumimoji="0" lang="en-US" altLang="ko-KR" sz="1000" dirty="0">
                <a:latin typeface="HY헤드라인M" pitchFamily="18" charset="-127"/>
                <a:ea typeface="HY헤드라인M" pitchFamily="18" charset="-127"/>
              </a:rPr>
              <a:t>Software(</a:t>
            </a:r>
            <a:r>
              <a:rPr kumimoji="0" lang="ko-KR" altLang="en-US" sz="1000" dirty="0">
                <a:latin typeface="HY헤드라인M" pitchFamily="18" charset="-127"/>
                <a:ea typeface="HY헤드라인M" pitchFamily="18" charset="-127"/>
              </a:rPr>
              <a:t>서비스</a:t>
            </a:r>
            <a:r>
              <a:rPr kumimoji="0" lang="en-US" altLang="ko-KR" sz="1000" dirty="0">
                <a:latin typeface="HY헤드라인M" pitchFamily="18" charset="-127"/>
                <a:ea typeface="HY헤드라인M" pitchFamily="18" charset="-127"/>
              </a:rPr>
              <a:t>) </a:t>
            </a:r>
            <a:r>
              <a:rPr kumimoji="0" lang="ko-KR" altLang="en-US" sz="1000" dirty="0">
                <a:latin typeface="HY헤드라인M" pitchFamily="18" charset="-127"/>
                <a:ea typeface="HY헤드라인M" pitchFamily="18" charset="-127"/>
              </a:rPr>
              <a:t>모두를</a:t>
            </a:r>
            <a:endParaRPr kumimoji="0" lang="en-US" altLang="ko-KR" sz="1000" dirty="0">
              <a:latin typeface="HY헤드라인M" pitchFamily="18" charset="-127"/>
              <a:ea typeface="HY헤드라인M" pitchFamily="18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고품격</a:t>
            </a:r>
            <a:r>
              <a:rPr kumimoji="0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휴양지로 조성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286000" y="2681288"/>
            <a:ext cx="3381375" cy="4619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HY헤드라인M" pitchFamily="18" charset="-127"/>
                <a:ea typeface="HY헤드라인M" pitchFamily="18" charset="-127"/>
              </a:rPr>
              <a:t>관광객 모두에게</a:t>
            </a:r>
            <a:endParaRPr kumimoji="0" lang="en-US" altLang="ko-KR" sz="1000" dirty="0">
              <a:latin typeface="HY헤드라인M" pitchFamily="18" charset="-127"/>
              <a:ea typeface="HY헤드라인M" pitchFamily="18" charset="-127"/>
            </a:endParaRPr>
          </a:p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>
                <a:latin typeface="HY헤드라인M" pitchFamily="18" charset="-127"/>
                <a:ea typeface="HY헤드라인M" pitchFamily="18" charset="-127"/>
              </a:rPr>
              <a:t>매력적인 경험이 </a:t>
            </a:r>
            <a:r>
              <a:rPr kumimoji="0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되는 </a:t>
            </a:r>
            <a:r>
              <a:rPr kumimoji="0" lang="en-US" altLang="ko-KR" sz="1400" i="1" dirty="0">
                <a:solidFill>
                  <a:prstClr val="black">
                    <a:lumMod val="50000"/>
                    <a:lumOff val="50000"/>
                  </a:prstClr>
                </a:solidFill>
                <a:latin typeface="HY헤드라인M" pitchFamily="18" charset="-127"/>
                <a:ea typeface="HY헤드라인M" pitchFamily="18" charset="-127"/>
              </a:rPr>
              <a:t>Luxury Villa </a:t>
            </a:r>
            <a:r>
              <a:rPr kumimoji="0" lang="ko-KR" altLang="en-US" sz="1000" i="1" dirty="0">
                <a:solidFill>
                  <a:prstClr val="black">
                    <a:lumMod val="50000"/>
                    <a:lumOff val="50000"/>
                  </a:prstClr>
                </a:solidFill>
                <a:latin typeface="HY헤드라인M" pitchFamily="18" charset="-127"/>
                <a:ea typeface="HY헤드라인M" pitchFamily="18" charset="-127"/>
              </a:rPr>
              <a:t>구현</a:t>
            </a:r>
            <a:r>
              <a:rPr kumimoji="0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 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2286000" y="2286000"/>
            <a:ext cx="46038" cy="3571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5" name="직사각형 34"/>
          <p:cNvSpPr/>
          <p:nvPr/>
        </p:nvSpPr>
        <p:spPr>
          <a:xfrm>
            <a:off x="2286000" y="2752725"/>
            <a:ext cx="46038" cy="357188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37" name="TextBox 36"/>
          <p:cNvSpPr txBox="1"/>
          <p:nvPr/>
        </p:nvSpPr>
        <p:spPr>
          <a:xfrm>
            <a:off x="2381250" y="5138738"/>
            <a:ext cx="2571750" cy="246062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000" dirty="0" err="1">
                <a:latin typeface="HY헤드라인M" pitchFamily="18" charset="-127"/>
                <a:ea typeface="HY헤드라인M" pitchFamily="18" charset="-127"/>
              </a:rPr>
              <a:t>생태체험장</a:t>
            </a:r>
            <a:r>
              <a:rPr kumimoji="0" lang="ko-KR" altLang="en-US" sz="1000" dirty="0">
                <a:latin typeface="HY헤드라인M" pitchFamily="18" charset="-127"/>
                <a:ea typeface="HY헤드라인M" pitchFamily="18" charset="-127"/>
              </a:rPr>
              <a:t> </a:t>
            </a:r>
            <a:r>
              <a:rPr kumimoji="0"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조성에 따른 부대시설 강화</a:t>
            </a:r>
          </a:p>
        </p:txBody>
      </p:sp>
      <p:pic>
        <p:nvPicPr>
          <p:cNvPr id="29726" name="Picture 5" descr="PPP_CGEN2_CLP_Building Block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838897" y="1345902"/>
            <a:ext cx="754063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27" name="Picture 5" descr="PPP_CGEN2_CLP_Building Block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223274" y="1345902"/>
            <a:ext cx="754062" cy="6429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28" name="Picture 5" descr="PPP_CGEN2_CLP_Building Block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478858" y="3650159"/>
            <a:ext cx="754062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729" name="Picture 5" descr="PPP_CGEN2_CLP_Building Blocks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871345" y="3650159"/>
            <a:ext cx="754063" cy="642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730" name="TextBox 43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 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개발 </a:t>
            </a:r>
            <a:r>
              <a:rPr kumimoji="0" lang="ko-KR" altLang="en-US" sz="16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계획 </a:t>
            </a:r>
            <a:r>
              <a:rPr kumimoji="0" lang="en-US" altLang="ko-KR" sz="16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/ </a:t>
            </a:r>
            <a:r>
              <a:rPr kumimoji="0" lang="ko-KR" altLang="en-US" sz="16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종합</a:t>
            </a:r>
          </a:p>
        </p:txBody>
      </p:sp>
      <p:sp>
        <p:nvSpPr>
          <p:cNvPr id="38" name="TextBox 3"/>
          <p:cNvSpPr txBox="1">
            <a:spLocks noChangeArrowheads="1"/>
          </p:cNvSpPr>
          <p:nvPr/>
        </p:nvSpPr>
        <p:spPr bwMode="auto">
          <a:xfrm>
            <a:off x="842714" y="980728"/>
            <a:ext cx="82867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ü"/>
            </a:pPr>
            <a:r>
              <a:rPr kumimoji="0"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 </a:t>
            </a:r>
            <a:r>
              <a:rPr kumimoji="0" lang="ko-KR" altLang="en-US" sz="1200" b="1" dirty="0">
                <a:latin typeface="HY울릉도M" panose="02030600000101010101" pitchFamily="18" charset="-127"/>
                <a:ea typeface="HY울릉도M" panose="02030600000101010101" pitchFamily="18" charset="-127"/>
              </a:rPr>
              <a:t>건강하고 행복한 삶을 추구하는 의미에서 </a:t>
            </a:r>
            <a:r>
              <a:rPr kumimoji="0" lang="en-US" altLang="ko-KR" sz="1200" b="1" i="1" dirty="0" smtClean="0">
                <a:solidFill>
                  <a:srgbClr val="00B05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</a:t>
            </a:r>
            <a:r>
              <a:rPr kumimoji="0" lang="ko-KR" altLang="en-US" sz="1200" b="1" i="1" dirty="0" err="1" smtClean="0">
                <a:solidFill>
                  <a:srgbClr val="00B05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글램핑</a:t>
            </a:r>
            <a:r>
              <a:rPr kumimoji="0" lang="en-US" altLang="ko-KR" sz="1200" b="1" i="1" dirty="0" smtClean="0">
                <a:solidFill>
                  <a:srgbClr val="00B05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 </a:t>
            </a:r>
            <a:r>
              <a:rPr kumimoji="0" lang="ko-KR" altLang="en-US" sz="1200" b="1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단지의 </a:t>
            </a:r>
            <a:r>
              <a:rPr kumimoji="0" lang="ko-KR" altLang="en-US" sz="1200" b="1" dirty="0" err="1">
                <a:latin typeface="HY울릉도M" panose="02030600000101010101" pitchFamily="18" charset="-127"/>
                <a:ea typeface="HY울릉도M" panose="02030600000101010101" pitchFamily="18" charset="-127"/>
              </a:rPr>
              <a:t>개발컨셉을</a:t>
            </a:r>
            <a:r>
              <a:rPr kumimoji="0" lang="ko-KR" altLang="en-US" sz="1200" b="1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1200" b="1" i="1" dirty="0">
                <a:solidFill>
                  <a:srgbClr val="00B05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Wellness Town</a:t>
            </a:r>
            <a:r>
              <a:rPr kumimoji="0" lang="ko-KR" altLang="en-US" sz="1200" b="1" dirty="0">
                <a:latin typeface="HY울릉도M" panose="02030600000101010101" pitchFamily="18" charset="-127"/>
                <a:ea typeface="HY울릉도M" panose="02030600000101010101" pitchFamily="18" charset="-127"/>
              </a:rPr>
              <a:t>으로 계획하고 </a:t>
            </a:r>
            <a:r>
              <a:rPr kumimoji="0" lang="ko-KR" altLang="en-US" sz="1200" b="1" dirty="0" err="1">
                <a:latin typeface="HY울릉도M" panose="02030600000101010101" pitchFamily="18" charset="-127"/>
                <a:ea typeface="HY울릉도M" panose="02030600000101010101" pitchFamily="18" charset="-127"/>
              </a:rPr>
              <a:t>컨셉</a:t>
            </a:r>
            <a:r>
              <a:rPr kumimoji="0" lang="ko-KR" altLang="en-US" sz="1200" b="1" dirty="0">
                <a:latin typeface="HY울릉도M" panose="02030600000101010101" pitchFamily="18" charset="-127"/>
                <a:ea typeface="HY울릉도M" panose="02030600000101010101" pitchFamily="18" charset="-127"/>
              </a:rPr>
              <a:t/>
            </a:r>
            <a:br>
              <a:rPr kumimoji="0" lang="ko-KR" altLang="en-US" sz="1200" b="1" dirty="0">
                <a:latin typeface="HY울릉도M" panose="02030600000101010101" pitchFamily="18" charset="-127"/>
                <a:ea typeface="HY울릉도M" panose="02030600000101010101" pitchFamily="18" charset="-127"/>
              </a:rPr>
            </a:br>
            <a:r>
              <a:rPr kumimoji="0" lang="ko-KR" altLang="en-US" sz="1200" b="1" dirty="0">
                <a:latin typeface="HY울릉도M" panose="02030600000101010101" pitchFamily="18" charset="-127"/>
                <a:ea typeface="HY울릉도M" panose="02030600000101010101" pitchFamily="18" charset="-127"/>
              </a:rPr>
              <a:t>     개발을 </a:t>
            </a:r>
            <a:r>
              <a:rPr kumimoji="0" lang="ko-KR" altLang="en-US" sz="1200" b="1" dirty="0">
                <a:latin typeface="HY울릉도M" panose="02030600000101010101" pitchFamily="18" charset="-127"/>
                <a:ea typeface="HY울릉도M" panose="02030600000101010101" pitchFamily="18" charset="-127"/>
                <a:cs typeface="Times New Roman" panose="02020603050405020304" pitchFamily="18" charset="0"/>
              </a:rPr>
              <a:t>위해 단지 개방 및 </a:t>
            </a:r>
            <a:r>
              <a:rPr kumimoji="0" lang="ko-KR" altLang="en-US" sz="1200" b="1" dirty="0" err="1">
                <a:latin typeface="HY울릉도M" panose="02030600000101010101" pitchFamily="18" charset="-127"/>
                <a:ea typeface="HY울릉도M" panose="02030600000101010101" pitchFamily="18" charset="-127"/>
                <a:cs typeface="Times New Roman" panose="02020603050405020304" pitchFamily="18" charset="0"/>
              </a:rPr>
              <a:t>커뮤니티성</a:t>
            </a:r>
            <a:r>
              <a:rPr kumimoji="0" lang="en-US" altLang="ko-KR" sz="1200" b="1" dirty="0">
                <a:latin typeface="HY울릉도M" panose="02030600000101010101" pitchFamily="18" charset="-127"/>
                <a:ea typeface="HY울릉도M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kumimoji="0" lang="ko-KR" altLang="en-US" sz="1200" b="1" dirty="0">
                <a:latin typeface="HY울릉도M" panose="02030600000101010101" pitchFamily="18" charset="-127"/>
                <a:ea typeface="HY울릉도M" panose="02030600000101010101" pitchFamily="18" charset="-127"/>
                <a:cs typeface="Times New Roman" panose="02020603050405020304" pitchFamily="18" charset="0"/>
              </a:rPr>
              <a:t>보행녹지 확보를 주요실행 전략으로 계획함</a:t>
            </a:r>
            <a:r>
              <a:rPr kumimoji="0" lang="en-US" altLang="ko-KR" sz="1200" b="1" dirty="0">
                <a:latin typeface="HY울릉도M" panose="02030600000101010101" pitchFamily="18" charset="-127"/>
                <a:ea typeface="HY울릉도M" panose="02030600000101010101" pitchFamily="18" charset="-127"/>
                <a:cs typeface="Times New Roman" panose="02020603050405020304" pitchFamily="18" charset="0"/>
              </a:rPr>
              <a:t>.</a:t>
            </a:r>
            <a:endParaRPr kumimoji="0" lang="ko-KR" altLang="en-US" sz="1200" b="1" dirty="0">
              <a:latin typeface="HY울릉도M" panose="02030600000101010101" pitchFamily="18" charset="-127"/>
              <a:ea typeface="HY울릉도M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3493842" y="5616242"/>
            <a:ext cx="6643734" cy="477054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5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Wellness Town </a:t>
            </a:r>
            <a:r>
              <a:rPr kumimoji="0" lang="en-US" altLang="ko-KR" sz="2500" i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(</a:t>
            </a:r>
            <a:r>
              <a:rPr kumimoji="0" lang="en-US" altLang="ko-KR" sz="2500" i="1" dirty="0" err="1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Wellbeing+Happiness</a:t>
            </a:r>
            <a:r>
              <a:rPr kumimoji="0" lang="en-US" altLang="ko-KR" sz="2500" i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)</a:t>
            </a:r>
            <a:endParaRPr kumimoji="0" lang="ko-KR" altLang="en-US" sz="25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40" name="WordArt 8"/>
          <p:cNvSpPr>
            <a:spLocks noChangeArrowheads="1" noChangeShapeType="1" noTextEdit="1"/>
          </p:cNvSpPr>
          <p:nvPr/>
        </p:nvSpPr>
        <p:spPr bwMode="auto">
          <a:xfrm>
            <a:off x="1568648" y="5772051"/>
            <a:ext cx="1800176" cy="24923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kumimoji="0" lang="en-US" altLang="ko-KR" sz="1600" i="1" dirty="0" smtClean="0">
                <a:solidFill>
                  <a:srgbClr val="00B05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</a:t>
            </a:r>
            <a:r>
              <a:rPr kumimoji="0" lang="ko-KR" altLang="en-US" sz="1600" i="1" dirty="0" err="1" smtClean="0">
                <a:solidFill>
                  <a:srgbClr val="00B05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글램핑</a:t>
            </a:r>
            <a:r>
              <a:rPr kumimoji="0" lang="en-US" altLang="ko-KR" sz="1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 </a:t>
            </a:r>
            <a:r>
              <a:rPr lang="ko-KR" altLang="en-US" sz="1600" b="1" kern="10" dirty="0" smtClean="0">
                <a:ln w="9525">
                  <a:solidFill>
                    <a:srgbClr val="0000FF"/>
                  </a:solidFill>
                  <a:round/>
                  <a:headEnd/>
                  <a:tailEnd/>
                </a:ln>
                <a:solidFill>
                  <a:srgbClr val="FF0000"/>
                </a:solidFill>
              </a:rPr>
              <a:t>단지</a:t>
            </a:r>
            <a:endParaRPr lang="ko-KR" altLang="en-US" sz="1600" b="1" kern="10" dirty="0">
              <a:ln w="9525">
                <a:solidFill>
                  <a:srgbClr val="0000FF"/>
                </a:solidFill>
                <a:round/>
                <a:headEnd/>
                <a:tailEnd/>
              </a:ln>
              <a:solidFill>
                <a:srgbClr val="FF0000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2000" i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72094" y="-37696"/>
            <a:ext cx="10065654" cy="7014257"/>
          </a:xfrm>
          <a:prstGeom prst="rect">
            <a:avLst/>
          </a:prstGeom>
        </p:spPr>
      </p:pic>
      <p:sp>
        <p:nvSpPr>
          <p:cNvPr id="7171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kumimoji="0"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72" name="Rectangle 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kumimoji="0"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44488" y="332656"/>
            <a:ext cx="214314" cy="285752"/>
          </a:xfrm>
          <a:prstGeom prst="roundRect">
            <a:avLst/>
          </a:prstGeom>
        </p:spPr>
        <p:style>
          <a:lnRef idx="0">
            <a:schemeClr val="accent2"/>
          </a:lnRef>
          <a:fillRef idx="1001">
            <a:schemeClr val="dk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06002" y="332656"/>
            <a:ext cx="214314" cy="28575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871490" y="332656"/>
            <a:ext cx="214314" cy="285752"/>
          </a:xfrm>
          <a:prstGeom prst="roundRect">
            <a:avLst/>
          </a:prstGeom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136576" y="332656"/>
            <a:ext cx="216024" cy="288032"/>
          </a:xfrm>
          <a:prstGeom prst="round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1424608" y="332656"/>
            <a:ext cx="216024" cy="285752"/>
          </a:xfrm>
          <a:prstGeom prst="roundRect">
            <a:avLst/>
          </a:prstGeom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1696191" y="332656"/>
            <a:ext cx="214314" cy="285752"/>
          </a:xfrm>
          <a:prstGeom prst="round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7310454" y="428604"/>
            <a:ext cx="214314" cy="285752"/>
          </a:xfrm>
          <a:prstGeom prst="roundRect">
            <a:avLst/>
          </a:prstGeom>
        </p:spPr>
        <p:style>
          <a:lnRef idx="0">
            <a:schemeClr val="accent2"/>
          </a:lnRef>
          <a:fillRef idx="1001">
            <a:schemeClr val="dk1"/>
          </a:fillRef>
          <a:effectRef idx="3">
            <a:schemeClr val="accent2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6753200" y="1916832"/>
            <a:ext cx="2160240" cy="720080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86700" y="6021288"/>
            <a:ext cx="2019300" cy="836712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2576736" y="670044"/>
            <a:ext cx="6192688" cy="304698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solidFill>
                  <a:srgbClr val="CC66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ko-KR" altLang="en-US" sz="9600" b="1" dirty="0" smtClean="0">
                <a:solidFill>
                  <a:srgbClr val="FF0000"/>
                </a:solidFill>
                <a:latin typeface="HY울릉도M" panose="02030600000101010101" pitchFamily="18" charset="-127"/>
                <a:ea typeface="HY울릉도M" panose="02030600000101010101" pitchFamily="18" charset="-127"/>
              </a:rPr>
              <a:t>세  종</a:t>
            </a:r>
            <a:r>
              <a:rPr kumimoji="0" lang="en-US" altLang="ko-KR" sz="9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HY울릉도M" pitchFamily="18" charset="-127"/>
                <a:ea typeface="HY울릉도M" pitchFamily="18" charset="-127"/>
                <a:cs typeface="Times New Roman" pitchFamily="18" charset="0"/>
              </a:rPr>
              <a:t>DAONSUP </a:t>
            </a:r>
            <a:endParaRPr kumimoji="0" lang="ko-KR" altLang="en-US" sz="96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HY울릉도M" pitchFamily="18" charset="-127"/>
              <a:ea typeface="HY울릉도M" pitchFamily="18" charset="-127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4099" name="Group 6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9233331"/>
              </p:ext>
            </p:extLst>
          </p:nvPr>
        </p:nvGraphicFramePr>
        <p:xfrm>
          <a:off x="849313" y="3071813"/>
          <a:ext cx="8280400" cy="3021013"/>
        </p:xfrm>
        <a:graphic>
          <a:graphicData uri="http://schemas.openxmlformats.org/drawingml/2006/table">
            <a:tbl>
              <a:tblPr/>
              <a:tblGrid>
                <a:gridCol w="1108075"/>
                <a:gridCol w="3629025"/>
                <a:gridCol w="3543300"/>
              </a:tblGrid>
              <a:tr h="2317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구  분</a:t>
                      </a:r>
                    </a:p>
                  </a:txBody>
                  <a:tcPr marL="36000" marR="36000" marT="18000" marB="18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내         용</a:t>
                      </a: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비         고</a:t>
                      </a: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4826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이미지</a:t>
                      </a:r>
                    </a:p>
                  </a:txBody>
                  <a:tcPr marL="36000" marR="36000" marT="18000" marB="18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새로운 주제의 가족레포츠 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(Leisure-Sports)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문화 등장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노블리스 제도에 따른 고급 이미지 각인</a:t>
                      </a: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테마형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레포츠 </a:t>
                      </a:r>
                      <a:r>
                        <a:rPr kumimoji="1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글램핑에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관심유도</a:t>
                      </a: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9223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시설</a:t>
                      </a:r>
                    </a:p>
                  </a:txBody>
                  <a:tcPr marL="36000" marR="36000" marT="18000" marB="18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각종 레저 스포츠활동 보장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차별화된 다양한 숙박 휴양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과학적이고 특색 있는 최고의 레포츠센터로 개발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생태체험장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조성에 따른 부대시설 강화</a:t>
                      </a: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현실적으로 특화된 상품 개발로 자산가치 극대화 도모</a:t>
                      </a: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21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운영</a:t>
                      </a:r>
                    </a:p>
                  </a:txBody>
                  <a:tcPr marL="36000" marR="36000" marT="18000" marB="18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회원 예약 최대보장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회원에 대한 특별 혜택 부여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철저한 직원 교육에 의한 호텔의 환대 서비스 제공</a:t>
                      </a: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다양한회원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투자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,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유치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,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홍보 전략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상품소유의 회원의자부심 부여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(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신분 </a:t>
                      </a:r>
                      <a:r>
                        <a:rPr kumimoji="1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상승감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제공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)</a:t>
                      </a: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921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신뢰</a:t>
                      </a:r>
                    </a:p>
                  </a:txBody>
                  <a:tcPr marL="36000" marR="36000" marT="18000" marB="18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시설수준 및 이미지에 비례되는 적정가격의 결정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회원권 양도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.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양수 조건의 명문화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글램핑단지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개발에 대한 기업철학의 부각</a:t>
                      </a: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고급웰빙글램핑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레포츠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,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휴양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,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숙박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편의시설로 대외적 신뢰감 </a:t>
                      </a:r>
                      <a:endParaRPr kumimoji="1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회원의자부심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,</a:t>
                      </a:r>
                      <a:r>
                        <a:rPr kumimoji="1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투차가치의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극대화 부각</a:t>
                      </a: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2795" name="TextBox 18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 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개발 </a:t>
            </a:r>
            <a:r>
              <a:rPr kumimoji="0" lang="ko-KR" altLang="en-US" sz="16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계획 </a:t>
            </a:r>
            <a:r>
              <a:rPr kumimoji="0" lang="en-US" altLang="ko-KR" sz="16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/ </a:t>
            </a:r>
            <a:r>
              <a:rPr kumimoji="0" lang="ko-KR" altLang="en-US" sz="16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종합</a:t>
            </a:r>
          </a:p>
        </p:txBody>
      </p:sp>
      <p:grpSp>
        <p:nvGrpSpPr>
          <p:cNvPr id="32796" name="Group 44"/>
          <p:cNvGrpSpPr>
            <a:grpSpLocks/>
          </p:cNvGrpSpPr>
          <p:nvPr/>
        </p:nvGrpSpPr>
        <p:grpSpPr bwMode="auto">
          <a:xfrm>
            <a:off x="947598" y="1643064"/>
            <a:ext cx="8325881" cy="1281113"/>
            <a:chOff x="600" y="1035"/>
            <a:chExt cx="5268" cy="807"/>
          </a:xfrm>
        </p:grpSpPr>
        <p:sp>
          <p:nvSpPr>
            <p:cNvPr id="402440" name="Rectangle 8"/>
            <p:cNvSpPr>
              <a:spLocks noChangeArrowheads="1"/>
            </p:cNvSpPr>
            <p:nvPr/>
          </p:nvSpPr>
          <p:spPr bwMode="auto">
            <a:xfrm>
              <a:off x="1426" y="1575"/>
              <a:ext cx="3488" cy="267"/>
            </a:xfrm>
            <a:prstGeom prst="rect">
              <a:avLst/>
            </a:prstGeom>
            <a:ln>
              <a:headEnd/>
              <a:tailEnd/>
            </a:ln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latinLnBrk="1" hangingPunct="1">
                <a:defRPr/>
              </a:pPr>
              <a:r>
                <a:rPr kumimoji="0" lang="ko-KR" altLang="en-US" sz="1600" dirty="0">
                  <a:solidFill>
                    <a:srgbClr val="FFFFFF"/>
                  </a:solidFill>
                  <a:latin typeface="휴먼모음T" pitchFamily="18" charset="-127"/>
                  <a:ea typeface="휴먼모음T" pitchFamily="18" charset="-127"/>
                </a:rPr>
                <a:t>복합형태의 특화 </a:t>
              </a:r>
              <a:r>
                <a:rPr kumimoji="0" lang="ko-KR" altLang="en-US" sz="1600" dirty="0" err="1" smtClean="0">
                  <a:solidFill>
                    <a:srgbClr val="FFFFFF"/>
                  </a:solidFill>
                  <a:latin typeface="휴먼모음T" pitchFamily="18" charset="-127"/>
                  <a:ea typeface="휴먼모음T" pitchFamily="18" charset="-127"/>
                </a:rPr>
                <a:t>글램핑</a:t>
              </a:r>
              <a:r>
                <a:rPr kumimoji="0" lang="ko-KR" altLang="en-US" sz="1600" dirty="0" smtClean="0">
                  <a:solidFill>
                    <a:srgbClr val="FFFFFF"/>
                  </a:solidFill>
                  <a:latin typeface="휴먼모음T" pitchFamily="18" charset="-127"/>
                  <a:ea typeface="휴먼모음T" pitchFamily="18" charset="-127"/>
                </a:rPr>
                <a:t> 휴양단지로 </a:t>
              </a:r>
              <a:r>
                <a:rPr kumimoji="0" lang="ko-KR" altLang="en-US" sz="1600" dirty="0">
                  <a:solidFill>
                    <a:srgbClr val="FFFFFF"/>
                  </a:solidFill>
                  <a:latin typeface="휴먼모음T" pitchFamily="18" charset="-127"/>
                  <a:ea typeface="휴먼모음T" pitchFamily="18" charset="-127"/>
                </a:rPr>
                <a:t>개발</a:t>
              </a:r>
            </a:p>
          </p:txBody>
        </p:sp>
        <p:cxnSp>
          <p:nvCxnSpPr>
            <p:cNvPr id="32800" name="AutoShape 9"/>
            <p:cNvCxnSpPr>
              <a:cxnSpLocks noChangeShapeType="1"/>
            </p:cNvCxnSpPr>
            <p:nvPr/>
          </p:nvCxnSpPr>
          <p:spPr bwMode="auto">
            <a:xfrm rot="16200000" flipH="1">
              <a:off x="3229" y="-674"/>
              <a:ext cx="1" cy="3868"/>
            </a:xfrm>
            <a:prstGeom prst="bentConnector3">
              <a:avLst>
                <a:gd name="adj1" fmla="val 14395468"/>
              </a:avLst>
            </a:prstGeom>
            <a:noFill/>
            <a:ln w="57150">
              <a:solidFill>
                <a:schemeClr val="folHlink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cxnSp>
          <p:nvCxnSpPr>
            <p:cNvPr id="32801" name="AutoShape 10"/>
            <p:cNvCxnSpPr>
              <a:cxnSpLocks noChangeShapeType="1"/>
            </p:cNvCxnSpPr>
            <p:nvPr/>
          </p:nvCxnSpPr>
          <p:spPr bwMode="auto">
            <a:xfrm rot="5400000">
              <a:off x="3014" y="1415"/>
              <a:ext cx="316" cy="4"/>
            </a:xfrm>
            <a:prstGeom prst="straightConnector1">
              <a:avLst/>
            </a:prstGeom>
            <a:noFill/>
            <a:ln w="57150">
              <a:solidFill>
                <a:schemeClr val="folHlink"/>
              </a:solidFill>
              <a:round/>
              <a:headEnd/>
              <a:tailEnd type="triangle" w="med" len="med"/>
            </a:ln>
            <a:extLst>
              <a:ext uri="{909E8E84-426E-40DD-AFC4-6F175D3DCCD1}">
                <a14:hiddenFill xmlns:a14="http://schemas.microsoft.com/office/drawing/2010/main" xmlns="">
                  <a:noFill/>
                </a14:hiddenFill>
              </a:ext>
            </a:extLst>
          </p:spPr>
        </p:cxnSp>
        <p:sp>
          <p:nvSpPr>
            <p:cNvPr id="20" name="Rectangle 5"/>
            <p:cNvSpPr>
              <a:spLocks noChangeArrowheads="1"/>
            </p:cNvSpPr>
            <p:nvPr/>
          </p:nvSpPr>
          <p:spPr bwMode="auto">
            <a:xfrm>
              <a:off x="600" y="1035"/>
              <a:ext cx="1382" cy="225"/>
            </a:xfrm>
            <a:prstGeom prst="rect">
              <a:avLst/>
            </a:prstGeom>
            <a:ln>
              <a:headEnd/>
              <a:tailEnd/>
            </a:ln>
            <a:effectLst>
              <a:glow rad="139700">
                <a:schemeClr val="accent1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latinLnBrk="1" hangingPunct="1">
                <a:defRPr/>
              </a:pPr>
              <a:r>
                <a:rPr kumimoji="0" lang="ko-KR" altLang="en-US" sz="1400" dirty="0">
                  <a:solidFill>
                    <a:schemeClr val="bg1"/>
                  </a:solidFill>
                  <a:latin typeface="휴먼모음T" pitchFamily="18" charset="-127"/>
                  <a:ea typeface="휴먼모음T" pitchFamily="18" charset="-127"/>
                </a:rPr>
                <a:t>명  문  </a:t>
              </a:r>
              <a:r>
                <a:rPr kumimoji="0" lang="ko-KR" altLang="en-US" sz="1400" dirty="0" smtClean="0">
                  <a:solidFill>
                    <a:schemeClr val="bg1"/>
                  </a:solidFill>
                  <a:latin typeface="휴먼모음T" pitchFamily="18" charset="-127"/>
                  <a:ea typeface="휴먼모음T" pitchFamily="18" charset="-127"/>
                </a:rPr>
                <a:t>글 램 핑  </a:t>
              </a:r>
              <a:r>
                <a:rPr kumimoji="0" lang="ko-KR" altLang="en-US" sz="1400" dirty="0">
                  <a:solidFill>
                    <a:schemeClr val="bg1"/>
                  </a:solidFill>
                  <a:latin typeface="휴먼모음T" pitchFamily="18" charset="-127"/>
                  <a:ea typeface="휴먼모음T" pitchFamily="18" charset="-127"/>
                </a:rPr>
                <a:t>단  지</a:t>
              </a:r>
            </a:p>
          </p:txBody>
        </p:sp>
        <p:sp>
          <p:nvSpPr>
            <p:cNvPr id="21" name="Rectangle 5"/>
            <p:cNvSpPr>
              <a:spLocks noChangeArrowheads="1"/>
            </p:cNvSpPr>
            <p:nvPr/>
          </p:nvSpPr>
          <p:spPr bwMode="auto">
            <a:xfrm>
              <a:off x="2478" y="1035"/>
              <a:ext cx="1382" cy="225"/>
            </a:xfrm>
            <a:prstGeom prst="rect">
              <a:avLst/>
            </a:prstGeom>
            <a:ln>
              <a:headEnd/>
              <a:tailEnd/>
            </a:ln>
            <a:effectLst>
              <a:glow rad="139700">
                <a:schemeClr val="accent1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latinLnBrk="1" hangingPunct="1">
                <a:defRPr/>
              </a:pPr>
              <a:r>
                <a:rPr kumimoji="0" lang="ko-KR" altLang="en-US" sz="1400" dirty="0">
                  <a:solidFill>
                    <a:schemeClr val="bg1"/>
                  </a:solidFill>
                  <a:latin typeface="휴먼모음T" pitchFamily="18" charset="-127"/>
                  <a:ea typeface="휴먼모음T" pitchFamily="18" charset="-127"/>
                </a:rPr>
                <a:t>테 마 형 </a:t>
              </a:r>
              <a:r>
                <a:rPr kumimoji="0" lang="ko-KR" altLang="en-US" sz="1400" dirty="0" smtClean="0">
                  <a:solidFill>
                    <a:schemeClr val="bg1"/>
                  </a:solidFill>
                  <a:latin typeface="휴먼모음T" pitchFamily="18" charset="-127"/>
                  <a:ea typeface="휴먼모음T" pitchFamily="18" charset="-127"/>
                </a:rPr>
                <a:t>글 램 핑 </a:t>
              </a:r>
              <a:r>
                <a:rPr kumimoji="0" lang="ko-KR" altLang="en-US" sz="1400" dirty="0">
                  <a:solidFill>
                    <a:schemeClr val="bg1"/>
                  </a:solidFill>
                  <a:latin typeface="휴먼모음T" pitchFamily="18" charset="-127"/>
                  <a:ea typeface="휴먼모음T" pitchFamily="18" charset="-127"/>
                </a:rPr>
                <a:t>단 지</a:t>
              </a:r>
            </a:p>
          </p:txBody>
        </p:sp>
        <p:sp>
          <p:nvSpPr>
            <p:cNvPr id="22" name="Rectangle 5"/>
            <p:cNvSpPr>
              <a:spLocks noChangeArrowheads="1"/>
            </p:cNvSpPr>
            <p:nvPr/>
          </p:nvSpPr>
          <p:spPr bwMode="auto">
            <a:xfrm>
              <a:off x="4410" y="1035"/>
              <a:ext cx="1458" cy="225"/>
            </a:xfrm>
            <a:prstGeom prst="rect">
              <a:avLst/>
            </a:prstGeom>
            <a:ln>
              <a:headEnd/>
              <a:tailEnd/>
            </a:ln>
            <a:effectLst>
              <a:glow rad="139700">
                <a:schemeClr val="accent1">
                  <a:satMod val="175000"/>
                  <a:alpha val="40000"/>
                </a:schemeClr>
              </a:glow>
              <a:outerShdw blurRad="40000" dist="23000" dir="5400000" rotWithShape="0">
                <a:srgbClr val="000000">
                  <a:alpha val="35000"/>
                </a:srgbClr>
              </a:outerShdw>
            </a:effectLst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wrap="none" anchor="ctr"/>
            <a:lstStyle/>
            <a:p>
              <a:pPr algn="ctr" eaLnBrk="1" latinLnBrk="1" hangingPunct="1">
                <a:defRPr/>
              </a:pPr>
              <a:r>
                <a:rPr kumimoji="0" lang="ko-KR" altLang="en-US" sz="1400" dirty="0" err="1">
                  <a:solidFill>
                    <a:schemeClr val="bg1"/>
                  </a:solidFill>
                  <a:latin typeface="휴먼모음T" pitchFamily="18" charset="-127"/>
                  <a:ea typeface="휴먼모음T" pitchFamily="18" charset="-127"/>
                </a:rPr>
                <a:t>레</a:t>
              </a:r>
              <a:r>
                <a:rPr kumimoji="0" lang="ko-KR" altLang="en-US" sz="1400" dirty="0">
                  <a:solidFill>
                    <a:schemeClr val="bg1"/>
                  </a:solidFill>
                  <a:latin typeface="휴먼모음T" pitchFamily="18" charset="-127"/>
                  <a:ea typeface="휴먼모음T" pitchFamily="18" charset="-127"/>
                </a:rPr>
                <a:t> 포 </a:t>
              </a:r>
              <a:r>
                <a:rPr kumimoji="0" lang="ko-KR" altLang="en-US" sz="1400" dirty="0" err="1">
                  <a:solidFill>
                    <a:schemeClr val="bg1"/>
                  </a:solidFill>
                  <a:latin typeface="휴먼모음T" pitchFamily="18" charset="-127"/>
                  <a:ea typeface="휴먼모음T" pitchFamily="18" charset="-127"/>
                </a:rPr>
                <a:t>츠</a:t>
              </a:r>
              <a:r>
                <a:rPr kumimoji="0" lang="ko-KR" altLang="en-US" sz="1400" dirty="0">
                  <a:solidFill>
                    <a:schemeClr val="bg1"/>
                  </a:solidFill>
                  <a:latin typeface="휴먼모음T" pitchFamily="18" charset="-127"/>
                  <a:ea typeface="휴먼모음T" pitchFamily="18" charset="-127"/>
                </a:rPr>
                <a:t> 형 </a:t>
              </a:r>
              <a:r>
                <a:rPr kumimoji="0" lang="ko-KR" altLang="en-US" sz="1400" dirty="0" err="1" smtClean="0">
                  <a:solidFill>
                    <a:schemeClr val="bg1"/>
                  </a:solidFill>
                  <a:latin typeface="휴먼모음T" pitchFamily="18" charset="-127"/>
                  <a:ea typeface="휴먼모음T" pitchFamily="18" charset="-127"/>
                </a:rPr>
                <a:t>럭</a:t>
              </a:r>
              <a:r>
                <a:rPr kumimoji="0" lang="ko-KR" altLang="en-US" sz="1400" dirty="0" smtClean="0">
                  <a:solidFill>
                    <a:schemeClr val="bg1"/>
                  </a:solidFill>
                  <a:latin typeface="휴먼모음T" pitchFamily="18" charset="-127"/>
                  <a:ea typeface="휴먼모음T" pitchFamily="18" charset="-127"/>
                </a:rPr>
                <a:t> 셔 리 </a:t>
              </a:r>
              <a:r>
                <a:rPr kumimoji="0" lang="ko-KR" altLang="en-US" sz="1400" dirty="0">
                  <a:solidFill>
                    <a:schemeClr val="bg1"/>
                  </a:solidFill>
                  <a:latin typeface="휴먼모음T" pitchFamily="18" charset="-127"/>
                  <a:ea typeface="휴먼모음T" pitchFamily="18" charset="-127"/>
                </a:rPr>
                <a:t>단 지</a:t>
              </a:r>
            </a:p>
          </p:txBody>
        </p:sp>
      </p:grpSp>
      <p:sp>
        <p:nvSpPr>
          <p:cNvPr id="13" name="TextBox 17"/>
          <p:cNvSpPr txBox="1">
            <a:spLocks noChangeArrowheads="1"/>
          </p:cNvSpPr>
          <p:nvPr/>
        </p:nvSpPr>
        <p:spPr bwMode="auto">
          <a:xfrm>
            <a:off x="920552" y="980728"/>
            <a:ext cx="8286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86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kumimoji="0" lang="ko-KR" altLang="en-US" sz="1200" b="1" dirty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그간 </a:t>
            </a:r>
            <a:r>
              <a:rPr kumimoji="0" lang="ko-KR" altLang="en-US" sz="1200" b="1" dirty="0" err="1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지역내</a:t>
            </a:r>
            <a:r>
              <a:rPr kumimoji="0" lang="ko-KR" altLang="en-US" sz="1200" b="1" dirty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  정주형 </a:t>
            </a:r>
            <a:r>
              <a:rPr kumimoji="0" lang="ko-KR" altLang="en-US" sz="1200" b="1" dirty="0" smtClean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휴양단지가 </a:t>
            </a:r>
            <a:r>
              <a:rPr kumimoji="0" lang="ko-KR" altLang="en-US" sz="1200" b="1" dirty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없었던 점은 </a:t>
            </a:r>
            <a:r>
              <a:rPr kumimoji="0" lang="ko-KR" altLang="en-US" sz="1200" b="1" dirty="0" err="1" smtClean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다온숲의</a:t>
            </a:r>
            <a:r>
              <a:rPr kumimoji="0" lang="ko-KR" altLang="en-US" sz="1200" b="1" dirty="0" smtClean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1200" b="1" dirty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공급에 의해 수요층 확보 및 </a:t>
            </a:r>
            <a:r>
              <a:rPr kumimoji="0" lang="ko-KR" altLang="en-US" sz="1200" b="1" dirty="0" err="1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이용객층</a:t>
            </a:r>
            <a:r>
              <a:rPr kumimoji="0" lang="ko-KR" altLang="en-US" sz="1200" b="1" dirty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 확보에 있어 </a:t>
            </a:r>
            <a:r>
              <a:rPr kumimoji="0" lang="ko-KR" altLang="en-US" sz="1200" b="1" dirty="0" err="1" smtClean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지역내</a:t>
            </a:r>
            <a:r>
              <a:rPr kumimoji="0" lang="ko-KR" altLang="en-US" sz="1200" b="1" dirty="0" smtClean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 </a:t>
            </a:r>
            <a:endParaRPr kumimoji="0" lang="en-US" altLang="ko-KR" sz="1200" b="1" dirty="0" smtClean="0">
              <a:latin typeface="+mn-lt"/>
              <a:ea typeface="HY울릉도M" panose="02030600000101010101" pitchFamily="18" charset="-127"/>
              <a:cs typeface="Times New Roman" panose="02020603050405020304" pitchFamily="18" charset="0"/>
            </a:endParaRP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kumimoji="0" lang="ko-KR" altLang="en-US" sz="1200" b="1" dirty="0" smtClean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숙박 </a:t>
            </a:r>
            <a:r>
              <a:rPr kumimoji="0" lang="ko-KR" altLang="en-US" sz="1200" b="1" dirty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시설이 부족했던 점과 </a:t>
            </a:r>
            <a:r>
              <a:rPr kumimoji="0" lang="ko-KR" altLang="en-US" sz="1200" b="1" dirty="0" err="1" smtClean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운주산의</a:t>
            </a:r>
            <a:r>
              <a:rPr kumimoji="0" lang="ko-KR" altLang="en-US" sz="1200" b="1" dirty="0" smtClean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1200" b="1" dirty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영구 </a:t>
            </a:r>
            <a:r>
              <a:rPr kumimoji="0" lang="ko-KR" altLang="en-US" sz="1200" b="1" dirty="0" err="1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조망권</a:t>
            </a:r>
            <a:r>
              <a:rPr kumimoji="0" lang="en-US" altLang="ko-KR" sz="1200" b="1" dirty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,</a:t>
            </a:r>
            <a:r>
              <a:rPr kumimoji="0" lang="ko-KR" altLang="en-US" sz="1200" b="1" dirty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 인근 관광자원의 분포로 </a:t>
            </a:r>
            <a:r>
              <a:rPr kumimoji="0" lang="ko-KR" altLang="en-US" sz="1200" b="1" dirty="0" err="1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랜드마크로서의</a:t>
            </a:r>
            <a:r>
              <a:rPr kumimoji="0" lang="ko-KR" altLang="en-US" sz="1200" b="1" dirty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 역할이 기대됨 </a:t>
            </a:r>
            <a:r>
              <a:rPr kumimoji="0" lang="en-US" altLang="ko-KR" sz="1200" b="1" dirty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.</a:t>
            </a:r>
            <a:endParaRPr kumimoji="0" lang="ko-KR" altLang="en-US" sz="1200" b="1" dirty="0">
              <a:latin typeface="+mn-lt"/>
              <a:ea typeface="HY울릉도M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2000" i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extBox 2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sz="1600">
                <a:latin typeface="HY울릉도M" panose="02030600000101010101" pitchFamily="18" charset="-127"/>
                <a:ea typeface="HY울릉도M" panose="02030600000101010101" pitchFamily="18" charset="-127"/>
              </a:rPr>
              <a:t>개발 계획 </a:t>
            </a:r>
            <a:r>
              <a:rPr kumimoji="0" lang="en-US" altLang="ko-KR" sz="1600">
                <a:latin typeface="HY울릉도M" panose="02030600000101010101" pitchFamily="18" charset="-127"/>
                <a:ea typeface="HY울릉도M" panose="02030600000101010101" pitchFamily="18" charset="-127"/>
              </a:rPr>
              <a:t>/ </a:t>
            </a:r>
            <a:r>
              <a:rPr kumimoji="0" lang="ko-KR" altLang="en-US" sz="1600">
                <a:latin typeface="HY울릉도M" panose="02030600000101010101" pitchFamily="18" charset="-127"/>
                <a:ea typeface="HY울릉도M" panose="02030600000101010101" pitchFamily="18" charset="-127"/>
              </a:rPr>
              <a:t>단지 특화 방안</a:t>
            </a:r>
          </a:p>
        </p:txBody>
      </p:sp>
      <p:sp>
        <p:nvSpPr>
          <p:cNvPr id="34819" name="TextBox 3"/>
          <p:cNvSpPr txBox="1">
            <a:spLocks noChangeArrowheads="1"/>
          </p:cNvSpPr>
          <p:nvPr/>
        </p:nvSpPr>
        <p:spPr bwMode="auto">
          <a:xfrm>
            <a:off x="809625" y="1038225"/>
            <a:ext cx="828675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ü"/>
            </a:pPr>
            <a:r>
              <a:rPr kumimoji="0"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 </a:t>
            </a:r>
            <a:r>
              <a:rPr kumimoji="0" lang="ko-KR" altLang="en-US" sz="1200" b="1" dirty="0">
                <a:latin typeface="+mn-lt"/>
                <a:ea typeface="HY울릉도M" panose="02030600000101010101" pitchFamily="18" charset="-127"/>
              </a:rPr>
              <a:t>지원 기능은 자족적인 </a:t>
            </a:r>
            <a:r>
              <a:rPr kumimoji="0" lang="ko-KR" altLang="en-US" sz="1200" b="1" dirty="0" err="1" smtClean="0">
                <a:latin typeface="+mn-lt"/>
                <a:ea typeface="HY울릉도M" panose="02030600000101010101" pitchFamily="18" charset="-127"/>
              </a:rPr>
              <a:t>다온숲단지</a:t>
            </a:r>
            <a:r>
              <a:rPr kumimoji="0" lang="ko-KR" altLang="en-US" sz="1200" b="1" dirty="0" smtClean="0">
                <a:latin typeface="+mn-lt"/>
                <a:ea typeface="HY울릉도M" panose="02030600000101010101" pitchFamily="18" charset="-127"/>
              </a:rPr>
              <a:t> </a:t>
            </a:r>
            <a:r>
              <a:rPr kumimoji="0" lang="ko-KR" altLang="en-US" sz="1200" b="1" dirty="0">
                <a:latin typeface="+mn-lt"/>
                <a:ea typeface="HY울릉도M" panose="02030600000101010101" pitchFamily="18" charset="-127"/>
              </a:rPr>
              <a:t>완성을 위하여 숙박</a:t>
            </a:r>
            <a:r>
              <a:rPr kumimoji="0" lang="en-US" altLang="ko-KR" sz="1200" b="1" dirty="0">
                <a:latin typeface="+mn-lt"/>
                <a:ea typeface="HY울릉도M" panose="02030600000101010101" pitchFamily="18" charset="-127"/>
              </a:rPr>
              <a:t>, </a:t>
            </a:r>
            <a:r>
              <a:rPr kumimoji="0" lang="ko-KR" altLang="en-US" sz="1200" b="1" dirty="0">
                <a:latin typeface="+mn-lt"/>
                <a:ea typeface="HY울릉도M" panose="02030600000101010101" pitchFamily="18" charset="-127"/>
              </a:rPr>
              <a:t>주거</a:t>
            </a:r>
            <a:r>
              <a:rPr kumimoji="0" lang="en-US" altLang="ko-KR" sz="1200" b="1" dirty="0">
                <a:latin typeface="+mn-lt"/>
                <a:ea typeface="HY울릉도M" panose="02030600000101010101" pitchFamily="18" charset="-127"/>
              </a:rPr>
              <a:t>, </a:t>
            </a:r>
            <a:r>
              <a:rPr kumimoji="0" lang="ko-KR" altLang="en-US" sz="1200" b="1" dirty="0">
                <a:latin typeface="+mn-lt"/>
                <a:ea typeface="HY울릉도M" panose="02030600000101010101" pitchFamily="18" charset="-127"/>
              </a:rPr>
              <a:t>상업</a:t>
            </a:r>
            <a:r>
              <a:rPr kumimoji="0" lang="en-US" altLang="ko-KR" sz="1200" b="1" dirty="0">
                <a:latin typeface="+mn-lt"/>
                <a:ea typeface="HY울릉도M" panose="02030600000101010101" pitchFamily="18" charset="-127"/>
              </a:rPr>
              <a:t>(</a:t>
            </a:r>
            <a:r>
              <a:rPr kumimoji="0" lang="ko-KR" altLang="en-US" sz="1200" b="1" dirty="0" err="1">
                <a:latin typeface="+mn-lt"/>
                <a:ea typeface="HY울릉도M" panose="02030600000101010101" pitchFamily="18" charset="-127"/>
              </a:rPr>
              <a:t>근생</a:t>
            </a:r>
            <a:r>
              <a:rPr kumimoji="0" lang="en-US" altLang="ko-KR" sz="1200" b="1" dirty="0" smtClean="0">
                <a:latin typeface="+mn-lt"/>
                <a:ea typeface="HY울릉도M" panose="02030600000101010101" pitchFamily="18" charset="-127"/>
              </a:rPr>
              <a:t>),</a:t>
            </a:r>
            <a:r>
              <a:rPr kumimoji="0" lang="ko-KR" altLang="en-US" sz="1200" b="1" dirty="0" smtClean="0">
                <a:latin typeface="+mn-lt"/>
                <a:ea typeface="HY울릉도M" panose="02030600000101010101" pitchFamily="18" charset="-127"/>
              </a:rPr>
              <a:t>휴양</a:t>
            </a:r>
            <a:r>
              <a:rPr kumimoji="0" lang="en-US" altLang="ko-KR" sz="1200" b="1" dirty="0" smtClean="0">
                <a:latin typeface="+mn-lt"/>
                <a:ea typeface="HY울릉도M" panose="02030600000101010101" pitchFamily="18" charset="-127"/>
              </a:rPr>
              <a:t> </a:t>
            </a:r>
            <a:r>
              <a:rPr kumimoji="0" lang="ko-KR" altLang="en-US" sz="1200" b="1" dirty="0">
                <a:latin typeface="+mn-lt"/>
                <a:ea typeface="HY울릉도M" panose="02030600000101010101" pitchFamily="18" charset="-127"/>
              </a:rPr>
              <a:t>시설을 도입하여 </a:t>
            </a:r>
            <a:r>
              <a:rPr kumimoji="0" lang="ko-KR" altLang="en-US" sz="1200" b="1" dirty="0" smtClean="0">
                <a:latin typeface="+mn-lt"/>
                <a:ea typeface="HY울릉도M" panose="02030600000101010101" pitchFamily="18" charset="-127"/>
              </a:rPr>
              <a:t>회원관리 </a:t>
            </a:r>
            <a:r>
              <a:rPr kumimoji="0" lang="ko-KR" altLang="en-US" sz="1200" b="1" dirty="0" err="1" smtClean="0">
                <a:latin typeface="+mn-lt"/>
                <a:ea typeface="HY울릉도M" panose="02030600000101010101" pitchFamily="18" charset="-127"/>
              </a:rPr>
              <a:t>예약제검토</a:t>
            </a:r>
            <a:endParaRPr kumimoji="0" lang="en-US" altLang="ko-KR" sz="1200" b="1" dirty="0" smtClean="0">
              <a:latin typeface="+mn-lt"/>
              <a:ea typeface="HY울릉도M" panose="02030600000101010101" pitchFamily="18" charset="-127"/>
            </a:endParaRP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kumimoji="0" lang="ko-KR" altLang="en-US" sz="1200" b="1" dirty="0" smtClean="0">
                <a:latin typeface="+mn-lt"/>
                <a:ea typeface="HY울릉도M" panose="02030600000101010101" pitchFamily="18" charset="-127"/>
              </a:rPr>
              <a:t> 투자회원제 도입으로 </a:t>
            </a:r>
            <a:r>
              <a:rPr kumimoji="0" lang="en-US" altLang="ko-KR" sz="1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HY울릉도M" panose="02030600000101010101" pitchFamily="18" charset="-127"/>
              </a:rPr>
              <a:t>WIN </a:t>
            </a:r>
            <a:r>
              <a:rPr kumimoji="0" lang="en-US" altLang="ko-KR" sz="1200" b="1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HY울릉도M" panose="02030600000101010101" pitchFamily="18" charset="-127"/>
              </a:rPr>
              <a:t>WIN</a:t>
            </a:r>
            <a:r>
              <a:rPr kumimoji="0" lang="ko-KR" altLang="en-US" sz="1200" b="1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HY울릉도M" panose="02030600000101010101" pitchFamily="18" charset="-127"/>
              </a:rPr>
              <a:t> </a:t>
            </a:r>
            <a:r>
              <a:rPr kumimoji="0" lang="ko-KR" altLang="en-US" sz="1200" b="1" dirty="0">
                <a:latin typeface="+mn-lt"/>
                <a:ea typeface="HY울릉도M" panose="02030600000101010101" pitchFamily="18" charset="-127"/>
              </a:rPr>
              <a:t>가능 </a:t>
            </a:r>
            <a:r>
              <a:rPr kumimoji="0" lang="ko-KR" altLang="en-US" sz="1200" b="1" dirty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및 </a:t>
            </a:r>
            <a:r>
              <a:rPr kumimoji="0" lang="ko-KR" altLang="en-US" sz="1200" b="1" dirty="0" smtClean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상호 수익효과를 </a:t>
            </a:r>
            <a:r>
              <a:rPr kumimoji="0" lang="ko-KR" altLang="en-US" sz="1200" b="1" dirty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극대화 하는 방안으로 구성함</a:t>
            </a:r>
            <a:r>
              <a:rPr kumimoji="0" lang="en-US" altLang="ko-KR" sz="1200" b="1" dirty="0">
                <a:latin typeface="+mn-lt"/>
                <a:ea typeface="HY울릉도M" panose="02030600000101010101" pitchFamily="18" charset="-127"/>
                <a:cs typeface="Times New Roman" panose="02020603050405020304" pitchFamily="18" charset="0"/>
              </a:rPr>
              <a:t>.</a:t>
            </a:r>
            <a:endParaRPr kumimoji="0" lang="ko-KR" altLang="en-US" sz="1200" b="1" dirty="0">
              <a:latin typeface="+mn-lt"/>
              <a:ea typeface="HY울릉도M" panose="02030600000101010101" pitchFamily="18" charset="-127"/>
              <a:cs typeface="Times New Roman" panose="02020603050405020304" pitchFamily="18" charset="0"/>
            </a:endParaRPr>
          </a:p>
        </p:txBody>
      </p:sp>
      <p:grpSp>
        <p:nvGrpSpPr>
          <p:cNvPr id="34820" name="Group 34"/>
          <p:cNvGrpSpPr>
            <a:grpSpLocks/>
          </p:cNvGrpSpPr>
          <p:nvPr/>
        </p:nvGrpSpPr>
        <p:grpSpPr bwMode="auto">
          <a:xfrm>
            <a:off x="847725" y="2359025"/>
            <a:ext cx="8281988" cy="1214438"/>
            <a:chOff x="465" y="1440"/>
            <a:chExt cx="5625" cy="765"/>
          </a:xfrm>
        </p:grpSpPr>
        <p:grpSp>
          <p:nvGrpSpPr>
            <p:cNvPr id="34837" name="그룹 4"/>
            <p:cNvGrpSpPr>
              <a:grpSpLocks/>
            </p:cNvGrpSpPr>
            <p:nvPr/>
          </p:nvGrpSpPr>
          <p:grpSpPr bwMode="auto">
            <a:xfrm>
              <a:off x="465" y="1440"/>
              <a:ext cx="1710" cy="765"/>
              <a:chOff x="3309926" y="3071810"/>
              <a:chExt cx="3500533" cy="785818"/>
            </a:xfrm>
          </p:grpSpPr>
          <p:sp>
            <p:nvSpPr>
              <p:cNvPr id="6" name="TextBox 5"/>
              <p:cNvSpPr txBox="1"/>
              <p:nvPr/>
            </p:nvSpPr>
            <p:spPr>
              <a:xfrm>
                <a:off x="3452802" y="3425598"/>
                <a:ext cx="3286149" cy="33855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400" i="1" dirty="0" smtClean="0">
                    <a:solidFill>
                      <a:srgbClr val="FF0000"/>
                    </a:solidFill>
                    <a:effectLst>
                      <a:glow rad="1397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  <a:latin typeface="Times New Roman" pitchFamily="18" charset="0"/>
                    <a:ea typeface="+mn-ea"/>
                    <a:cs typeface="Times New Roman" pitchFamily="18" charset="0"/>
                  </a:rPr>
                  <a:t>카페</a:t>
                </a:r>
                <a:r>
                  <a:rPr kumimoji="0" lang="en-US" altLang="ko-KR" sz="1400" i="1" dirty="0" smtClean="0">
                    <a:solidFill>
                      <a:srgbClr val="FF0000"/>
                    </a:solidFill>
                    <a:effectLst>
                      <a:glow rad="1397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  <a:latin typeface="Times New Roman" pitchFamily="18" charset="0"/>
                    <a:ea typeface="+mn-ea"/>
                    <a:cs typeface="Times New Roman" pitchFamily="18" charset="0"/>
                  </a:rPr>
                  <a:t>/</a:t>
                </a:r>
                <a:r>
                  <a:rPr kumimoji="0" lang="ko-KR" altLang="en-US" sz="1400" i="1" dirty="0">
                    <a:solidFill>
                      <a:srgbClr val="FF0000"/>
                    </a:solidFill>
                    <a:effectLst>
                      <a:glow rad="1397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  <a:latin typeface="Times New Roman" pitchFamily="18" charset="0"/>
                    <a:ea typeface="+mn-ea"/>
                    <a:cs typeface="Times New Roman" pitchFamily="18" charset="0"/>
                  </a:rPr>
                  <a:t>회의실</a:t>
                </a:r>
                <a:r>
                  <a:rPr kumimoji="0" lang="en-US" altLang="ko-KR" sz="1400" i="1" dirty="0">
                    <a:solidFill>
                      <a:srgbClr val="FF0000"/>
                    </a:solidFill>
                    <a:effectLst>
                      <a:glow rad="1397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  <a:latin typeface="Times New Roman" pitchFamily="18" charset="0"/>
                    <a:ea typeface="+mn-ea"/>
                    <a:cs typeface="Times New Roman" pitchFamily="18" charset="0"/>
                  </a:rPr>
                  <a:t>/</a:t>
                </a:r>
                <a:r>
                  <a:rPr kumimoji="0" lang="ko-KR" altLang="en-US" sz="1400" i="1" dirty="0">
                    <a:solidFill>
                      <a:srgbClr val="FF0000"/>
                    </a:solidFill>
                    <a:effectLst>
                      <a:glow rad="1397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  <a:latin typeface="Times New Roman" pitchFamily="18" charset="0"/>
                    <a:ea typeface="+mn-ea"/>
                    <a:cs typeface="Times New Roman" pitchFamily="18" charset="0"/>
                  </a:rPr>
                  <a:t>식당</a:t>
                </a:r>
                <a:endParaRPr kumimoji="0" lang="en-US" altLang="ko-KR" sz="1400" i="1" dirty="0">
                  <a:solidFill>
                    <a:srgbClr val="FF0000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Times New Roman" pitchFamily="18" charset="0"/>
                  <a:ea typeface="+mn-ea"/>
                  <a:cs typeface="Times New Roman" pitchFamily="18" charset="0"/>
                </a:endParaRPr>
              </a:p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400" i="1" dirty="0">
                    <a:solidFill>
                      <a:srgbClr val="FF0000"/>
                    </a:solidFill>
                    <a:effectLst>
                      <a:glow rad="1397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  <a:latin typeface="Times New Roman" pitchFamily="18" charset="0"/>
                    <a:ea typeface="+mn-ea"/>
                    <a:cs typeface="Times New Roman" pitchFamily="18" charset="0"/>
                  </a:rPr>
                  <a:t>문화시설</a:t>
                </a:r>
                <a:r>
                  <a:rPr kumimoji="0" lang="en-US" altLang="ko-KR" sz="1400" i="1" dirty="0">
                    <a:solidFill>
                      <a:srgbClr val="FF0000"/>
                    </a:solidFill>
                    <a:effectLst>
                      <a:glow rad="1397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  <a:latin typeface="Times New Roman" pitchFamily="18" charset="0"/>
                    <a:ea typeface="+mn-ea"/>
                    <a:cs typeface="Times New Roman" pitchFamily="18" charset="0"/>
                  </a:rPr>
                  <a:t>/</a:t>
                </a:r>
                <a:r>
                  <a:rPr kumimoji="0" lang="ko-KR" altLang="en-US" sz="1400" i="1" dirty="0">
                    <a:solidFill>
                      <a:srgbClr val="FF0000"/>
                    </a:solidFill>
                    <a:effectLst>
                      <a:glow rad="1397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  <a:latin typeface="Times New Roman" pitchFamily="18" charset="0"/>
                    <a:ea typeface="+mn-ea"/>
                    <a:cs typeface="Times New Roman" pitchFamily="18" charset="0"/>
                  </a:rPr>
                  <a:t>예술공연 등</a:t>
                </a:r>
              </a:p>
            </p:txBody>
          </p:sp>
          <p:sp>
            <p:nvSpPr>
              <p:cNvPr id="7" name="TextBox 6"/>
              <p:cNvSpPr txBox="1"/>
              <p:nvPr/>
            </p:nvSpPr>
            <p:spPr>
              <a:xfrm>
                <a:off x="3809992" y="3182712"/>
                <a:ext cx="2724044" cy="258895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2000" i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effectLst>
                      <a:glow rad="1397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  <a:latin typeface="Times New Roman" pitchFamily="18" charset="0"/>
                    <a:ea typeface="+mn-ea"/>
                    <a:cs typeface="Times New Roman" pitchFamily="18" charset="0"/>
                  </a:rPr>
                  <a:t>상업기능</a:t>
                </a:r>
              </a:p>
            </p:txBody>
          </p:sp>
          <p:sp>
            <p:nvSpPr>
              <p:cNvPr id="8" name="모서리가 둥근 직사각형 7"/>
              <p:cNvSpPr/>
              <p:nvPr/>
            </p:nvSpPr>
            <p:spPr>
              <a:xfrm>
                <a:off x="3309926" y="3071810"/>
                <a:ext cx="3500533" cy="785818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/>
              </a:p>
            </p:txBody>
          </p:sp>
        </p:grpSp>
        <p:grpSp>
          <p:nvGrpSpPr>
            <p:cNvPr id="34838" name="그룹 8"/>
            <p:cNvGrpSpPr>
              <a:grpSpLocks/>
            </p:cNvGrpSpPr>
            <p:nvPr/>
          </p:nvGrpSpPr>
          <p:grpSpPr bwMode="auto">
            <a:xfrm>
              <a:off x="2433" y="1440"/>
              <a:ext cx="1710" cy="765"/>
              <a:chOff x="3309364" y="3071810"/>
              <a:chExt cx="3500533" cy="785818"/>
            </a:xfrm>
          </p:grpSpPr>
          <p:sp>
            <p:nvSpPr>
              <p:cNvPr id="10" name="TextBox 9"/>
              <p:cNvSpPr txBox="1"/>
              <p:nvPr/>
            </p:nvSpPr>
            <p:spPr>
              <a:xfrm>
                <a:off x="3452802" y="3425598"/>
                <a:ext cx="3286149" cy="33855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400" i="1" dirty="0" err="1" smtClean="0">
                    <a:solidFill>
                      <a:srgbClr val="FF0000"/>
                    </a:solidFill>
                    <a:effectLst>
                      <a:glow rad="1397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  <a:latin typeface="Times New Roman" pitchFamily="18" charset="0"/>
                    <a:ea typeface="+mn-ea"/>
                    <a:cs typeface="Times New Roman" pitchFamily="18" charset="0"/>
                  </a:rPr>
                  <a:t>글램핑숙박</a:t>
                </a:r>
                <a:endParaRPr kumimoji="0" lang="en-US" altLang="ko-KR" sz="1400" i="1" dirty="0">
                  <a:solidFill>
                    <a:srgbClr val="FF0000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Times New Roman" pitchFamily="18" charset="0"/>
                  <a:ea typeface="+mn-ea"/>
                  <a:cs typeface="Times New Roman" pitchFamily="18" charset="0"/>
                </a:endParaRPr>
              </a:p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400" i="1" dirty="0" smtClean="0">
                    <a:solidFill>
                      <a:srgbClr val="FF0000"/>
                    </a:solidFill>
                    <a:effectLst>
                      <a:glow rad="1397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  <a:latin typeface="Times New Roman" pitchFamily="18" charset="0"/>
                    <a:ea typeface="+mn-ea"/>
                    <a:cs typeface="Times New Roman" pitchFamily="18" charset="0"/>
                  </a:rPr>
                  <a:t>유형별 전용객실</a:t>
                </a:r>
                <a:endParaRPr kumimoji="0" lang="ko-KR" altLang="en-US" sz="1400" i="1" dirty="0">
                  <a:solidFill>
                    <a:srgbClr val="FF0000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3809992" y="3182712"/>
                <a:ext cx="2724044" cy="258895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2000" i="1" dirty="0">
                    <a:solidFill>
                      <a:schemeClr val="tx2">
                        <a:lumMod val="60000"/>
                        <a:lumOff val="40000"/>
                      </a:schemeClr>
                    </a:solidFill>
                    <a:effectLst>
                      <a:glow rad="1397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  <a:latin typeface="Times New Roman" pitchFamily="18" charset="0"/>
                    <a:ea typeface="+mn-ea"/>
                    <a:cs typeface="Times New Roman" pitchFamily="18" charset="0"/>
                  </a:rPr>
                  <a:t>숙박기능</a:t>
                </a:r>
              </a:p>
            </p:txBody>
          </p:sp>
          <p:sp>
            <p:nvSpPr>
              <p:cNvPr id="12" name="모서리가 둥근 직사각형 11"/>
              <p:cNvSpPr/>
              <p:nvPr/>
            </p:nvSpPr>
            <p:spPr>
              <a:xfrm>
                <a:off x="3309364" y="3071810"/>
                <a:ext cx="3500533" cy="785818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/>
              </a:p>
            </p:txBody>
          </p:sp>
        </p:grpSp>
        <p:grpSp>
          <p:nvGrpSpPr>
            <p:cNvPr id="34839" name="그룹 12"/>
            <p:cNvGrpSpPr>
              <a:grpSpLocks/>
            </p:cNvGrpSpPr>
            <p:nvPr/>
          </p:nvGrpSpPr>
          <p:grpSpPr bwMode="auto">
            <a:xfrm>
              <a:off x="4380" y="1440"/>
              <a:ext cx="1710" cy="765"/>
              <a:chOff x="3309855" y="3071810"/>
              <a:chExt cx="3500533" cy="785818"/>
            </a:xfrm>
          </p:grpSpPr>
          <p:sp>
            <p:nvSpPr>
              <p:cNvPr id="14" name="TextBox 13"/>
              <p:cNvSpPr txBox="1"/>
              <p:nvPr/>
            </p:nvSpPr>
            <p:spPr>
              <a:xfrm>
                <a:off x="3452802" y="3425598"/>
                <a:ext cx="3286148" cy="338554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400" i="1" dirty="0" smtClean="0">
                    <a:solidFill>
                      <a:srgbClr val="FF0000"/>
                    </a:solidFill>
                    <a:effectLst>
                      <a:glow rad="1397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  <a:latin typeface="Times New Roman" pitchFamily="18" charset="0"/>
                    <a:ea typeface="+mn-ea"/>
                    <a:cs typeface="Times New Roman" pitchFamily="18" charset="0"/>
                  </a:rPr>
                  <a:t>가족</a:t>
                </a:r>
                <a:r>
                  <a:rPr kumimoji="0" lang="en-US" altLang="ko-KR" sz="1400" i="1" dirty="0" smtClean="0">
                    <a:solidFill>
                      <a:srgbClr val="FF0000"/>
                    </a:solidFill>
                    <a:effectLst>
                      <a:glow rad="1397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  <a:latin typeface="Times New Roman" pitchFamily="18" charset="0"/>
                    <a:ea typeface="+mn-ea"/>
                    <a:cs typeface="Times New Roman" pitchFamily="18" charset="0"/>
                  </a:rPr>
                  <a:t>&amp; </a:t>
                </a:r>
                <a:r>
                  <a:rPr kumimoji="0" lang="ko-KR" altLang="en-US" sz="1400" i="1" dirty="0" smtClean="0">
                    <a:solidFill>
                      <a:srgbClr val="FF0000"/>
                    </a:solidFill>
                    <a:effectLst>
                      <a:glow rad="1397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  <a:latin typeface="Times New Roman" pitchFamily="18" charset="0"/>
                    <a:ea typeface="+mn-ea"/>
                    <a:cs typeface="Times New Roman" pitchFamily="18" charset="0"/>
                  </a:rPr>
                  <a:t>기업 단체</a:t>
                </a:r>
                <a:endParaRPr kumimoji="0" lang="en-US" altLang="ko-KR" sz="1400" i="1" dirty="0">
                  <a:solidFill>
                    <a:srgbClr val="FF0000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Times New Roman" pitchFamily="18" charset="0"/>
                  <a:ea typeface="+mn-ea"/>
                  <a:cs typeface="Times New Roman" pitchFamily="18" charset="0"/>
                </a:endParaRPr>
              </a:p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400" i="1" dirty="0">
                    <a:solidFill>
                      <a:srgbClr val="FF0000"/>
                    </a:solidFill>
                    <a:effectLst>
                      <a:glow rad="1397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  <a:latin typeface="Times New Roman" pitchFamily="18" charset="0"/>
                    <a:ea typeface="+mn-ea"/>
                    <a:cs typeface="Times New Roman" pitchFamily="18" charset="0"/>
                  </a:rPr>
                  <a:t>등산</a:t>
                </a:r>
                <a:r>
                  <a:rPr kumimoji="0" lang="en-US" altLang="ko-KR" sz="1400" i="1" dirty="0">
                    <a:solidFill>
                      <a:srgbClr val="FF0000"/>
                    </a:solidFill>
                    <a:effectLst>
                      <a:glow rad="1397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  <a:latin typeface="Times New Roman" pitchFamily="18" charset="0"/>
                    <a:ea typeface="+mn-ea"/>
                    <a:cs typeface="Times New Roman" pitchFamily="18" charset="0"/>
                  </a:rPr>
                  <a:t>, </a:t>
                </a:r>
                <a:r>
                  <a:rPr kumimoji="0" lang="ko-KR" altLang="en-US" sz="1400" i="1" dirty="0">
                    <a:solidFill>
                      <a:srgbClr val="FF0000"/>
                    </a:solidFill>
                    <a:effectLst>
                      <a:glow rad="1397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  <a:latin typeface="Times New Roman" pitchFamily="18" charset="0"/>
                    <a:ea typeface="+mn-ea"/>
                    <a:cs typeface="Times New Roman" pitchFamily="18" charset="0"/>
                  </a:rPr>
                  <a:t>조깅</a:t>
                </a:r>
                <a:r>
                  <a:rPr kumimoji="0" lang="en-US" altLang="ko-KR" sz="1400" i="1" dirty="0">
                    <a:solidFill>
                      <a:srgbClr val="FF0000"/>
                    </a:solidFill>
                    <a:effectLst>
                      <a:glow rad="1397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  <a:latin typeface="Times New Roman" pitchFamily="18" charset="0"/>
                    <a:ea typeface="+mn-ea"/>
                    <a:cs typeface="Times New Roman" pitchFamily="18" charset="0"/>
                  </a:rPr>
                  <a:t> </a:t>
                </a:r>
                <a:r>
                  <a:rPr kumimoji="0" lang="ko-KR" altLang="en-US" sz="1400" i="1" dirty="0">
                    <a:solidFill>
                      <a:srgbClr val="FF0000"/>
                    </a:solidFill>
                    <a:effectLst>
                      <a:glow rad="1397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  <a:latin typeface="Times New Roman" pitchFamily="18" charset="0"/>
                    <a:ea typeface="+mn-ea"/>
                    <a:cs typeface="Times New Roman" pitchFamily="18" charset="0"/>
                  </a:rPr>
                  <a:t>등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3684965" y="3182712"/>
                <a:ext cx="2858949" cy="25889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2000" i="1" smtClean="0">
                    <a:solidFill>
                      <a:schemeClr val="tx2">
                        <a:lumMod val="60000"/>
                        <a:lumOff val="40000"/>
                      </a:schemeClr>
                    </a:solidFill>
                    <a:effectLst>
                      <a:glow rad="1397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  <a:latin typeface="Times New Roman" pitchFamily="18" charset="0"/>
                    <a:ea typeface="+mn-ea"/>
                    <a:cs typeface="Times New Roman" pitchFamily="18" charset="0"/>
                  </a:rPr>
                  <a:t>레포츠편의시설</a:t>
                </a:r>
                <a:endParaRPr kumimoji="0" lang="ko-KR" altLang="en-US" sz="2000" i="1" dirty="0">
                  <a:solidFill>
                    <a:schemeClr val="tx2">
                      <a:lumMod val="60000"/>
                      <a:lumOff val="40000"/>
                    </a:schemeClr>
                  </a:solidFill>
                  <a:effectLst>
                    <a:glow rad="1397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16" name="모서리가 둥근 직사각형 15"/>
              <p:cNvSpPr/>
              <p:nvPr/>
            </p:nvSpPr>
            <p:spPr>
              <a:xfrm>
                <a:off x="3309855" y="3071810"/>
                <a:ext cx="3500533" cy="785818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/>
              </a:p>
            </p:txBody>
          </p:sp>
        </p:grpSp>
        <p:sp>
          <p:nvSpPr>
            <p:cNvPr id="34840" name="TextBox 20"/>
            <p:cNvSpPr txBox="1">
              <a:spLocks noChangeArrowheads="1"/>
            </p:cNvSpPr>
            <p:nvPr/>
          </p:nvSpPr>
          <p:spPr bwMode="auto">
            <a:xfrm>
              <a:off x="2136" y="1569"/>
              <a:ext cx="225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kumimoji="0" lang="en-US" altLang="ko-KR" sz="40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kumimoji="0" lang="ko-KR" altLang="en-US" sz="4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34841" name="TextBox 21"/>
            <p:cNvSpPr txBox="1">
              <a:spLocks noChangeArrowheads="1"/>
            </p:cNvSpPr>
            <p:nvPr/>
          </p:nvSpPr>
          <p:spPr bwMode="auto">
            <a:xfrm>
              <a:off x="4101" y="1575"/>
              <a:ext cx="225" cy="4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kumimoji="0" lang="en-US" altLang="ko-KR" sz="4000" b="1">
                  <a:latin typeface="맑은 고딕" panose="020B0503020000020004" pitchFamily="50" charset="-127"/>
                  <a:ea typeface="맑은 고딕" panose="020B0503020000020004" pitchFamily="50" charset="-127"/>
                </a:rPr>
                <a:t>+</a:t>
              </a:r>
              <a:endParaRPr kumimoji="0" lang="ko-KR" altLang="en-US" sz="4000" b="1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34821" name="Group 35"/>
          <p:cNvGrpSpPr>
            <a:grpSpLocks/>
          </p:cNvGrpSpPr>
          <p:nvPr/>
        </p:nvGrpSpPr>
        <p:grpSpPr bwMode="auto">
          <a:xfrm>
            <a:off x="849313" y="4545015"/>
            <a:ext cx="8278800" cy="1285875"/>
            <a:chOff x="915" y="2745"/>
            <a:chExt cx="5174" cy="810"/>
          </a:xfrm>
        </p:grpSpPr>
        <p:grpSp>
          <p:nvGrpSpPr>
            <p:cNvPr id="34828" name="그룹 22"/>
            <p:cNvGrpSpPr>
              <a:grpSpLocks/>
            </p:cNvGrpSpPr>
            <p:nvPr/>
          </p:nvGrpSpPr>
          <p:grpSpPr bwMode="auto">
            <a:xfrm>
              <a:off x="915" y="2790"/>
              <a:ext cx="3060" cy="765"/>
              <a:chOff x="3309926" y="3071810"/>
              <a:chExt cx="3500462" cy="785818"/>
            </a:xfrm>
          </p:grpSpPr>
          <p:sp>
            <p:nvSpPr>
              <p:cNvPr id="24" name="TextBox 23"/>
              <p:cNvSpPr txBox="1"/>
              <p:nvPr/>
            </p:nvSpPr>
            <p:spPr>
              <a:xfrm>
                <a:off x="3361403" y="3210484"/>
                <a:ext cx="3286148" cy="477959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Font typeface="Wingdings" pitchFamily="2" charset="2"/>
                  <a:buChar char="§"/>
                  <a:defRPr/>
                </a:pPr>
                <a:r>
                  <a:rPr kumimoji="0" lang="ko-KR" altLang="en-US" sz="1400" i="1" dirty="0">
                    <a:effectLst>
                      <a:glow rad="635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  <a:latin typeface="Times New Roman" pitchFamily="18" charset="0"/>
                    <a:ea typeface="+mn-ea"/>
                    <a:cs typeface="Times New Roman" pitchFamily="18" charset="0"/>
                  </a:rPr>
                  <a:t> </a:t>
                </a:r>
                <a:r>
                  <a:rPr kumimoji="0" lang="ko-KR" altLang="en-US" sz="1400" i="1" dirty="0" err="1" smtClean="0">
                    <a:effectLst>
                      <a:glow rad="635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  <a:latin typeface="Times New Roman" pitchFamily="18" charset="0"/>
                    <a:ea typeface="+mn-ea"/>
                    <a:cs typeface="Times New Roman" pitchFamily="18" charset="0"/>
                  </a:rPr>
                  <a:t>웰빙휴양숙박</a:t>
                </a:r>
                <a:r>
                  <a:rPr kumimoji="0" lang="ko-KR" altLang="en-US" sz="1400" i="1" dirty="0" smtClean="0">
                    <a:effectLst>
                      <a:glow rad="635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  <a:latin typeface="Times New Roman" pitchFamily="18" charset="0"/>
                    <a:ea typeface="+mn-ea"/>
                    <a:cs typeface="Times New Roman" pitchFamily="18" charset="0"/>
                  </a:rPr>
                  <a:t> 각 </a:t>
                </a:r>
                <a:r>
                  <a:rPr kumimoji="0" lang="ko-KR" altLang="en-US" sz="1400" i="1" dirty="0">
                    <a:effectLst>
                      <a:glow rad="635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  <a:latin typeface="Times New Roman" pitchFamily="18" charset="0"/>
                    <a:ea typeface="+mn-ea"/>
                    <a:cs typeface="Times New Roman" pitchFamily="18" charset="0"/>
                  </a:rPr>
                  <a:t>기능의 역할 제시 및 시설 분석</a:t>
                </a:r>
                <a:endParaRPr kumimoji="0" lang="en-US" altLang="ko-KR" sz="1400" i="1" dirty="0"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Times New Roman" pitchFamily="18" charset="0"/>
                  <a:ea typeface="+mn-ea"/>
                  <a:cs typeface="Times New Roman" pitchFamily="18" charset="0"/>
                </a:endParaRPr>
              </a:p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Font typeface="Wingdings" pitchFamily="2" charset="2"/>
                  <a:buChar char="§"/>
                  <a:defRPr/>
                </a:pPr>
                <a:endParaRPr kumimoji="0" lang="en-US" altLang="ko-KR" sz="1400" i="1" dirty="0">
                  <a:effectLst>
                    <a:glow rad="63500">
                      <a:schemeClr val="accent1">
                        <a:satMod val="175000"/>
                        <a:alpha val="40000"/>
                      </a:schemeClr>
                    </a:glow>
                  </a:effectLst>
                  <a:latin typeface="Times New Roman" pitchFamily="18" charset="0"/>
                  <a:ea typeface="+mn-ea"/>
                  <a:cs typeface="Times New Roman" pitchFamily="18" charset="0"/>
                </a:endParaRPr>
              </a:p>
              <a:p>
                <a:pPr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buFont typeface="Wingdings" pitchFamily="2" charset="2"/>
                  <a:buChar char="§"/>
                  <a:defRPr/>
                </a:pPr>
                <a:r>
                  <a:rPr kumimoji="0" lang="ko-KR" altLang="en-US" sz="1400" i="1" dirty="0">
                    <a:effectLst>
                      <a:glow rad="635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  <a:latin typeface="Times New Roman" pitchFamily="18" charset="0"/>
                    <a:ea typeface="+mn-ea"/>
                    <a:cs typeface="Times New Roman" pitchFamily="18" charset="0"/>
                  </a:rPr>
                  <a:t> 해당 시설의 특성을 </a:t>
                </a:r>
                <a:r>
                  <a:rPr kumimoji="0" lang="ko-KR" altLang="en-US" sz="1400" i="1" dirty="0" err="1">
                    <a:effectLst>
                      <a:glow rad="635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  <a:latin typeface="Times New Roman" pitchFamily="18" charset="0"/>
                    <a:ea typeface="+mn-ea"/>
                    <a:cs typeface="Times New Roman" pitchFamily="18" charset="0"/>
                  </a:rPr>
                  <a:t>파악후</a:t>
                </a:r>
                <a:r>
                  <a:rPr kumimoji="0" lang="ko-KR" altLang="en-US" sz="1400" i="1" dirty="0">
                    <a:effectLst>
                      <a:glow rad="635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  <a:latin typeface="Times New Roman" pitchFamily="18" charset="0"/>
                    <a:ea typeface="+mn-ea"/>
                    <a:cs typeface="Times New Roman" pitchFamily="18" charset="0"/>
                  </a:rPr>
                  <a:t> </a:t>
                </a:r>
                <a:r>
                  <a:rPr kumimoji="0" lang="ko-KR" altLang="en-US" sz="1400" i="1" dirty="0" err="1">
                    <a:effectLst>
                      <a:glow rad="635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  <a:latin typeface="Times New Roman" pitchFamily="18" charset="0"/>
                    <a:ea typeface="+mn-ea"/>
                    <a:cs typeface="Times New Roman" pitchFamily="18" charset="0"/>
                  </a:rPr>
                  <a:t>사업지</a:t>
                </a:r>
                <a:r>
                  <a:rPr kumimoji="0" lang="ko-KR" altLang="en-US" sz="1400" i="1" dirty="0">
                    <a:effectLst>
                      <a:glow rad="63500">
                        <a:schemeClr val="accent1">
                          <a:satMod val="175000"/>
                          <a:alpha val="40000"/>
                        </a:schemeClr>
                      </a:glow>
                    </a:effectLst>
                    <a:latin typeface="Times New Roman" pitchFamily="18" charset="0"/>
                    <a:ea typeface="+mn-ea"/>
                    <a:cs typeface="Times New Roman" pitchFamily="18" charset="0"/>
                  </a:rPr>
                  <a:t> 도입 전략 </a:t>
                </a:r>
              </a:p>
            </p:txBody>
          </p:sp>
          <p:sp>
            <p:nvSpPr>
              <p:cNvPr id="26" name="모서리가 둥근 직사각형 25"/>
              <p:cNvSpPr/>
              <p:nvPr/>
            </p:nvSpPr>
            <p:spPr>
              <a:xfrm>
                <a:off x="3309926" y="3071810"/>
                <a:ext cx="3500185" cy="785819"/>
              </a:xfrm>
              <a:prstGeom prst="roundRect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/>
              </a:p>
            </p:txBody>
          </p:sp>
        </p:grpSp>
        <p:sp>
          <p:nvSpPr>
            <p:cNvPr id="27" name="오른쪽 화살표 26"/>
            <p:cNvSpPr/>
            <p:nvPr/>
          </p:nvSpPr>
          <p:spPr>
            <a:xfrm>
              <a:off x="4065" y="2745"/>
              <a:ext cx="180" cy="810"/>
            </a:xfrm>
            <a:prstGeom prst="rightArrow">
              <a:avLst>
                <a:gd name="adj1" fmla="val 50000"/>
                <a:gd name="adj2" fmla="val 47576"/>
              </a:avLst>
            </a:prstGeom>
          </p:spPr>
          <p:style>
            <a:lnRef idx="0">
              <a:schemeClr val="dk1"/>
            </a:lnRef>
            <a:fillRef idx="3">
              <a:schemeClr val="dk1"/>
            </a:fillRef>
            <a:effectRef idx="3">
              <a:schemeClr val="dk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kumimoji="0" lang="ko-KR" altLang="en-US" b="1" dirty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  <a:latin typeface="휴먼모음T" pitchFamily="18" charset="-127"/>
                <a:ea typeface="휴먼모음T" pitchFamily="18" charset="-127"/>
              </a:endParaRPr>
            </a:p>
          </p:txBody>
        </p:sp>
        <p:grpSp>
          <p:nvGrpSpPr>
            <p:cNvPr id="34832" name="그룹 27"/>
            <p:cNvGrpSpPr>
              <a:grpSpLocks/>
            </p:cNvGrpSpPr>
            <p:nvPr/>
          </p:nvGrpSpPr>
          <p:grpSpPr bwMode="auto">
            <a:xfrm>
              <a:off x="4379" y="2784"/>
              <a:ext cx="1710" cy="765"/>
              <a:chOff x="3309007" y="3071810"/>
              <a:chExt cx="3501381" cy="785819"/>
            </a:xfrm>
          </p:grpSpPr>
          <p:sp>
            <p:nvSpPr>
              <p:cNvPr id="29" name="TextBox 28"/>
              <p:cNvSpPr txBox="1"/>
              <p:nvPr/>
            </p:nvSpPr>
            <p:spPr>
              <a:xfrm>
                <a:off x="3452802" y="3241491"/>
                <a:ext cx="3286149" cy="478086"/>
              </a:xfrm>
              <a:prstGeom prst="rect">
                <a:avLst/>
              </a:prstGeom>
              <a:noFill/>
            </p:spPr>
            <p:txBody>
              <a:bodyPr>
                <a:spAutoFit/>
              </a:bodyPr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400" i="1" dirty="0" err="1" smtClean="0">
                    <a:solidFill>
                      <a:srgbClr val="FF0000"/>
                    </a:solidFill>
                    <a:effectLst>
                      <a:glow rad="1397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  <a:latin typeface="Times New Roman" pitchFamily="18" charset="0"/>
                    <a:ea typeface="+mn-ea"/>
                    <a:cs typeface="Times New Roman" pitchFamily="18" charset="0"/>
                  </a:rPr>
                  <a:t>웰니스목표</a:t>
                </a:r>
                <a:r>
                  <a:rPr kumimoji="0" lang="ko-KR" altLang="en-US" sz="1400" i="1" dirty="0" smtClean="0">
                    <a:solidFill>
                      <a:srgbClr val="FF0000"/>
                    </a:solidFill>
                    <a:effectLst>
                      <a:glow rad="1397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  <a:latin typeface="Times New Roman" pitchFamily="18" charset="0"/>
                    <a:ea typeface="+mn-ea"/>
                    <a:cs typeface="Times New Roman" pitchFamily="18" charset="0"/>
                  </a:rPr>
                  <a:t> </a:t>
                </a:r>
                <a:r>
                  <a:rPr kumimoji="0" lang="ko-KR" altLang="en-US" sz="1400" i="1" dirty="0">
                    <a:solidFill>
                      <a:srgbClr val="FF0000"/>
                    </a:solidFill>
                    <a:effectLst>
                      <a:glow rad="1397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  <a:latin typeface="Times New Roman" pitchFamily="18" charset="0"/>
                    <a:ea typeface="+mn-ea"/>
                    <a:cs typeface="Times New Roman" pitchFamily="18" charset="0"/>
                  </a:rPr>
                  <a:t>도입 </a:t>
                </a:r>
                <a:r>
                  <a:rPr kumimoji="0" lang="ko-KR" altLang="en-US" sz="1400" i="1" dirty="0" smtClean="0">
                    <a:solidFill>
                      <a:srgbClr val="FF0000"/>
                    </a:solidFill>
                    <a:effectLst>
                      <a:glow rad="1397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  <a:latin typeface="Times New Roman" pitchFamily="18" charset="0"/>
                    <a:ea typeface="+mn-ea"/>
                    <a:cs typeface="Times New Roman" pitchFamily="18" charset="0"/>
                  </a:rPr>
                  <a:t>기능의</a:t>
                </a:r>
                <a:endParaRPr kumimoji="0" lang="en-US" altLang="ko-KR" sz="1400" i="1" dirty="0" smtClean="0">
                  <a:solidFill>
                    <a:srgbClr val="FF0000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Times New Roman" pitchFamily="18" charset="0"/>
                  <a:ea typeface="+mn-ea"/>
                  <a:cs typeface="Times New Roman" pitchFamily="18" charset="0"/>
                </a:endParaRPr>
              </a:p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400" i="1" dirty="0" smtClean="0">
                    <a:solidFill>
                      <a:srgbClr val="FF0000"/>
                    </a:solidFill>
                    <a:effectLst>
                      <a:glow rad="1397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  <a:latin typeface="Times New Roman" pitchFamily="18" charset="0"/>
                    <a:ea typeface="+mn-ea"/>
                    <a:cs typeface="Times New Roman" pitchFamily="18" charset="0"/>
                  </a:rPr>
                  <a:t> </a:t>
                </a:r>
                <a:endParaRPr kumimoji="0" lang="en-US" altLang="ko-KR" sz="1400" i="1" dirty="0" smtClean="0">
                  <a:solidFill>
                    <a:srgbClr val="FF0000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Times New Roman" pitchFamily="18" charset="0"/>
                  <a:ea typeface="+mn-ea"/>
                  <a:cs typeface="Times New Roman" pitchFamily="18" charset="0"/>
                </a:endParaRPr>
              </a:p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kumimoji="0" lang="ko-KR" altLang="en-US" sz="1400" i="1" dirty="0" smtClean="0">
                    <a:solidFill>
                      <a:srgbClr val="FF0000"/>
                    </a:solidFill>
                    <a:effectLst>
                      <a:glow rad="1397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  <a:latin typeface="Times New Roman" pitchFamily="18" charset="0"/>
                    <a:ea typeface="+mn-ea"/>
                    <a:cs typeface="Times New Roman" pitchFamily="18" charset="0"/>
                  </a:rPr>
                  <a:t>구체화 </a:t>
                </a:r>
                <a:r>
                  <a:rPr kumimoji="0" lang="en-US" altLang="ko-KR" sz="1400" i="1" dirty="0" smtClean="0">
                    <a:solidFill>
                      <a:srgbClr val="FF0000"/>
                    </a:solidFill>
                    <a:effectLst>
                      <a:glow rad="1397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  <a:latin typeface="Times New Roman" pitchFamily="18" charset="0"/>
                    <a:ea typeface="+mn-ea"/>
                    <a:cs typeface="Times New Roman" pitchFamily="18" charset="0"/>
                  </a:rPr>
                  <a:t> </a:t>
                </a:r>
                <a:r>
                  <a:rPr kumimoji="0" lang="ko-KR" altLang="en-US" sz="1400" i="1" dirty="0" smtClean="0">
                    <a:solidFill>
                      <a:srgbClr val="FF0000"/>
                    </a:solidFill>
                    <a:effectLst>
                      <a:glow rad="139700">
                        <a:schemeClr val="accent2">
                          <a:satMod val="175000"/>
                          <a:alpha val="40000"/>
                        </a:schemeClr>
                      </a:glow>
                    </a:effectLst>
                    <a:latin typeface="Times New Roman" pitchFamily="18" charset="0"/>
                    <a:ea typeface="+mn-ea"/>
                    <a:cs typeface="Times New Roman" pitchFamily="18" charset="0"/>
                  </a:rPr>
                  <a:t>및  극대효과</a:t>
                </a:r>
                <a:endParaRPr kumimoji="0" lang="en-US" altLang="ko-KR" sz="1400" i="1" dirty="0">
                  <a:solidFill>
                    <a:srgbClr val="FF0000"/>
                  </a:solidFill>
                  <a:effectLst>
                    <a:glow rad="139700">
                      <a:schemeClr val="accent2">
                        <a:satMod val="175000"/>
                        <a:alpha val="40000"/>
                      </a:schemeClr>
                    </a:glow>
                  </a:effectLst>
                  <a:latin typeface="Times New Roman" pitchFamily="18" charset="0"/>
                  <a:ea typeface="+mn-ea"/>
                  <a:cs typeface="Times New Roman" pitchFamily="18" charset="0"/>
                </a:endParaRPr>
              </a:p>
            </p:txBody>
          </p:sp>
          <p:sp>
            <p:nvSpPr>
              <p:cNvPr id="31" name="모서리가 둥근 직사각형 30"/>
              <p:cNvSpPr/>
              <p:nvPr/>
            </p:nvSpPr>
            <p:spPr>
              <a:xfrm>
                <a:off x="3309007" y="3071810"/>
                <a:ext cx="3501381" cy="785819"/>
              </a:xfrm>
              <a:prstGeom prst="roundRect">
                <a:avLst/>
              </a:prstGeom>
              <a:noFill/>
              <a:ln w="7620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eaLnBrk="1" fontAlgn="auto" latinLnBrk="1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kumimoji="0" lang="ko-KR" altLang="en-US">
                  <a:solidFill>
                    <a:srgbClr val="FF0000"/>
                  </a:solidFill>
                </a:endParaRPr>
              </a:p>
            </p:txBody>
          </p:sp>
        </p:grpSp>
      </p:grpSp>
      <p:sp>
        <p:nvSpPr>
          <p:cNvPr id="32" name="Rectangle 5"/>
          <p:cNvSpPr>
            <a:spLocks noChangeArrowheads="1"/>
          </p:cNvSpPr>
          <p:nvPr/>
        </p:nvSpPr>
        <p:spPr bwMode="auto">
          <a:xfrm>
            <a:off x="952472" y="1857364"/>
            <a:ext cx="2193908" cy="357190"/>
          </a:xfrm>
          <a:prstGeom prst="rect">
            <a:avLst/>
          </a:prstGeom>
          <a:ln>
            <a:headEnd/>
            <a:tailEnd/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구성 요소</a:t>
            </a:r>
            <a:endParaRPr kumimoji="0" lang="ko-KR" altLang="en-US" sz="1400" dirty="0"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33" name="Rectangle 5"/>
          <p:cNvSpPr>
            <a:spLocks noChangeArrowheads="1"/>
          </p:cNvSpPr>
          <p:nvPr/>
        </p:nvSpPr>
        <p:spPr bwMode="auto">
          <a:xfrm>
            <a:off x="952473" y="4111629"/>
            <a:ext cx="2193907" cy="357190"/>
          </a:xfrm>
          <a:prstGeom prst="rect">
            <a:avLst/>
          </a:prstGeom>
          <a:ln>
            <a:headEnd/>
            <a:tailEnd/>
          </a:ln>
          <a:effectLst>
            <a:glow rad="139700">
              <a:schemeClr val="accent1">
                <a:satMod val="175000"/>
                <a:alpha val="40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wrap="none"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사업지</a:t>
            </a:r>
            <a:r>
              <a:rPr kumimoji="0" lang="ko-KR" altLang="en-US" sz="1400" dirty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 적용 전략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2000" i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3"/>
          <p:cNvSpPr>
            <a:spLocks noChangeArrowheads="1"/>
          </p:cNvSpPr>
          <p:nvPr/>
        </p:nvSpPr>
        <p:spPr bwMode="auto">
          <a:xfrm>
            <a:off x="820738" y="1787525"/>
            <a:ext cx="546100" cy="1152525"/>
          </a:xfrm>
          <a:prstGeom prst="rect">
            <a:avLst/>
          </a:prstGeom>
          <a:solidFill>
            <a:srgbClr val="FFCC99"/>
          </a:solidFill>
          <a:ln>
            <a:noFill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kumimoji="0" lang="ko-KR" altLang="en-US" sz="1100">
                <a:latin typeface="휴먼모음T" panose="02030504000101010101" pitchFamily="18" charset="-127"/>
                <a:ea typeface="휴먼모음T" panose="02030504000101010101" pitchFamily="18" charset="-127"/>
              </a:rPr>
              <a:t>사업</a:t>
            </a:r>
          </a:p>
          <a:p>
            <a:pPr algn="ctr" eaLnBrk="1" hangingPunct="1"/>
            <a:r>
              <a:rPr kumimoji="0" lang="ko-KR" altLang="en-US" sz="1100">
                <a:latin typeface="휴먼모음T" panose="02030504000101010101" pitchFamily="18" charset="-127"/>
                <a:ea typeface="휴먼모음T" panose="02030504000101010101" pitchFamily="18" charset="-127"/>
              </a:rPr>
              <a:t>환경</a:t>
            </a:r>
          </a:p>
          <a:p>
            <a:pPr algn="ctr" eaLnBrk="1" hangingPunct="1"/>
            <a:r>
              <a:rPr kumimoji="0" lang="ko-KR" altLang="en-US" sz="1100">
                <a:latin typeface="휴먼모음T" panose="02030504000101010101" pitchFamily="18" charset="-127"/>
                <a:ea typeface="휴먼모음T" panose="02030504000101010101" pitchFamily="18" charset="-127"/>
              </a:rPr>
              <a:t>분석</a:t>
            </a:r>
          </a:p>
        </p:txBody>
      </p:sp>
      <p:sp>
        <p:nvSpPr>
          <p:cNvPr id="404484" name="Rectangle 4"/>
          <p:cNvSpPr>
            <a:spLocks noChangeArrowheads="1"/>
          </p:cNvSpPr>
          <p:nvPr/>
        </p:nvSpPr>
        <p:spPr bwMode="auto">
          <a:xfrm>
            <a:off x="1500188" y="1787525"/>
            <a:ext cx="2533650" cy="2889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웰빙휴양숙박레저관광</a:t>
            </a:r>
            <a:r>
              <a:rPr kumimoji="0" lang="ko-KR" altLang="en-US" sz="1400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kumimoji="0" lang="ko-KR" altLang="en-US" sz="1400" dirty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추이</a:t>
            </a:r>
          </a:p>
        </p:txBody>
      </p:sp>
      <p:sp>
        <p:nvSpPr>
          <p:cNvPr id="39940" name="Rectangle 5"/>
          <p:cNvSpPr>
            <a:spLocks noChangeArrowheads="1"/>
          </p:cNvSpPr>
          <p:nvPr/>
        </p:nvSpPr>
        <p:spPr bwMode="auto">
          <a:xfrm>
            <a:off x="1500188" y="2074863"/>
            <a:ext cx="2533650" cy="86360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§"/>
            </a:pPr>
            <a:r>
              <a:rPr kumimoji="0" lang="ko-KR" altLang="en-US" sz="11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웰빙</a:t>
            </a:r>
            <a:r>
              <a:rPr kumimoji="0" lang="ko-KR" altLang="en-US" sz="11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휴양 숙박 레저 관광의 </a:t>
            </a:r>
            <a:r>
              <a:rPr kumimoji="0"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대중화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kumimoji="0" lang="ko-KR" altLang="en-US" sz="11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건강</a:t>
            </a:r>
            <a:r>
              <a:rPr kumimoji="0" lang="en-US" altLang="ko-KR" sz="11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kumimoji="0" lang="ko-KR" altLang="en-US" sz="11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휴양에 </a:t>
            </a:r>
            <a:r>
              <a:rPr kumimoji="0"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대한 관심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kumimoji="0"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레저</a:t>
            </a:r>
            <a:r>
              <a:rPr kumimoji="0" lang="en-US" altLang="ko-KR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kumimoji="0"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관광 욕구의 다양화</a:t>
            </a:r>
          </a:p>
          <a:p>
            <a:pPr eaLnBrk="1" hangingPunct="1">
              <a:buFont typeface="Wingdings" panose="05000000000000000000" pitchFamily="2" charset="2"/>
              <a:buChar char="§"/>
            </a:pPr>
            <a:r>
              <a:rPr kumimoji="0" lang="ko-KR" altLang="en-US" sz="11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웰빙</a:t>
            </a:r>
            <a:r>
              <a:rPr kumimoji="0" lang="ko-KR" altLang="en-US" sz="11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휴양 숙박 레저 관광시장의 구체화</a:t>
            </a:r>
            <a:endParaRPr kumimoji="0" lang="ko-KR" altLang="en-US" sz="11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404486" name="Rectangle 6"/>
          <p:cNvSpPr>
            <a:spLocks noChangeArrowheads="1"/>
          </p:cNvSpPr>
          <p:nvPr/>
        </p:nvSpPr>
        <p:spPr bwMode="auto">
          <a:xfrm>
            <a:off x="4191000" y="1785938"/>
            <a:ext cx="2730500" cy="288925"/>
          </a:xfrm>
          <a:prstGeom prst="rect">
            <a:avLst/>
          </a:prstGeom>
          <a:solidFill>
            <a:schemeClr val="tx2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400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“</a:t>
            </a:r>
            <a:r>
              <a:rPr kumimoji="0" lang="ko-KR" altLang="en-US" sz="1400" dirty="0" err="1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다온숲</a:t>
            </a:r>
            <a:r>
              <a:rPr kumimoji="0" lang="en-US" altLang="ko-KR" sz="1400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”</a:t>
            </a:r>
            <a:r>
              <a:rPr kumimoji="0" lang="ko-KR" altLang="en-US" sz="1400" dirty="0" smtClean="0">
                <a:solidFill>
                  <a:schemeClr val="bg1"/>
                </a:solidFill>
                <a:latin typeface="휴먼모음T" pitchFamily="18" charset="-127"/>
                <a:ea typeface="휴먼모음T" pitchFamily="18" charset="-127"/>
              </a:rPr>
              <a:t>입지특성</a:t>
            </a:r>
            <a:endParaRPr kumimoji="0" lang="ko-KR" altLang="en-US" sz="1400" dirty="0">
              <a:solidFill>
                <a:schemeClr val="bg1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39942" name="Rectangle 7"/>
          <p:cNvSpPr>
            <a:spLocks noChangeArrowheads="1"/>
          </p:cNvSpPr>
          <p:nvPr/>
        </p:nvSpPr>
        <p:spPr bwMode="auto">
          <a:xfrm>
            <a:off x="4191000" y="2074863"/>
            <a:ext cx="2730500" cy="863600"/>
          </a:xfrm>
          <a:prstGeom prst="rect">
            <a:avLst/>
          </a:prstGeom>
          <a:solidFill>
            <a:srgbClr val="FFFF99"/>
          </a:solidFill>
          <a:ln>
            <a:noFill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kumimoji="0" lang="ko-KR" altLang="en-US" sz="11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대한민국 중심 교통의 </a:t>
            </a:r>
            <a:r>
              <a:rPr kumimoji="0"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편리성 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kumimoji="0" lang="ko-KR" altLang="en-US" sz="11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세종시</a:t>
            </a:r>
            <a:r>
              <a:rPr kumimoji="0" lang="ko-KR" altLang="en-US" sz="11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명품도시의 </a:t>
            </a:r>
            <a:r>
              <a:rPr kumimoji="0" lang="ko-KR" altLang="en-US" sz="11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정주성</a:t>
            </a:r>
            <a:r>
              <a:rPr kumimoji="0" lang="ko-KR" altLang="en-US" sz="11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보유</a:t>
            </a:r>
            <a:endParaRPr kumimoji="0" lang="ko-KR" altLang="en-US" sz="11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kumimoji="0"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국제적인 </a:t>
            </a:r>
            <a:r>
              <a:rPr kumimoji="0" lang="ko-KR" altLang="en-US" sz="11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명품도시로서 </a:t>
            </a:r>
            <a:r>
              <a:rPr kumimoji="0"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인지도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kumimoji="0"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천혜의 </a:t>
            </a:r>
            <a:r>
              <a:rPr kumimoji="0" lang="ko-KR" altLang="en-US" sz="11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kumimoji="0" lang="ko-KR" altLang="en-US" sz="11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세종시주변</a:t>
            </a:r>
            <a:r>
              <a:rPr kumimoji="0" lang="ko-KR" altLang="en-US" sz="11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관광자원</a:t>
            </a:r>
            <a:endParaRPr kumimoji="0" lang="ko-KR" altLang="en-US" sz="11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kumimoji="0"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인접 관광도시</a:t>
            </a:r>
            <a:r>
              <a:rPr kumimoji="0" lang="en-US" altLang="ko-KR" sz="11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kumimoji="0" lang="ko-KR" altLang="en-US" sz="11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주변도시지역 관광지 </a:t>
            </a:r>
            <a:r>
              <a:rPr kumimoji="0"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전역 등</a:t>
            </a:r>
            <a:r>
              <a:rPr kumimoji="0" lang="en-US" altLang="ko-KR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</p:txBody>
      </p:sp>
      <p:grpSp>
        <p:nvGrpSpPr>
          <p:cNvPr id="39943" name="Group 24"/>
          <p:cNvGrpSpPr>
            <a:grpSpLocks/>
          </p:cNvGrpSpPr>
          <p:nvPr/>
        </p:nvGrpSpPr>
        <p:grpSpPr bwMode="auto">
          <a:xfrm>
            <a:off x="7042150" y="1787525"/>
            <a:ext cx="2087563" cy="1150938"/>
            <a:chOff x="4436" y="1126"/>
            <a:chExt cx="1474" cy="725"/>
          </a:xfrm>
        </p:grpSpPr>
        <p:sp>
          <p:nvSpPr>
            <p:cNvPr id="404488" name="Rectangle 8"/>
            <p:cNvSpPr>
              <a:spLocks noChangeArrowheads="1"/>
            </p:cNvSpPr>
            <p:nvPr/>
          </p:nvSpPr>
          <p:spPr bwMode="auto">
            <a:xfrm>
              <a:off x="4436" y="1126"/>
              <a:ext cx="1474" cy="182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>
              <a:noFill/>
              <a:miter lim="800000"/>
              <a:headEnd/>
              <a:tailEnd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</p:spPr>
          <p:txBody>
            <a:bodyPr wrap="none"/>
            <a:lstStyle/>
            <a:p>
              <a:pPr algn="ctr" eaLnBrk="1" fontAlgn="auto" latinLnBrk="1" hangingPunct="1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kumimoji="0" lang="ko-KR" altLang="en-US" sz="1400">
                  <a:solidFill>
                    <a:schemeClr val="bg1"/>
                  </a:solidFill>
                  <a:latin typeface="휴먼모음T" pitchFamily="18" charset="-127"/>
                  <a:ea typeface="휴먼모음T" pitchFamily="18" charset="-127"/>
                </a:rPr>
                <a:t>경쟁력현황</a:t>
              </a:r>
            </a:p>
          </p:txBody>
        </p:sp>
        <p:sp>
          <p:nvSpPr>
            <p:cNvPr id="39959" name="Rectangle 9"/>
            <p:cNvSpPr>
              <a:spLocks noChangeArrowheads="1"/>
            </p:cNvSpPr>
            <p:nvPr/>
          </p:nvSpPr>
          <p:spPr bwMode="auto">
            <a:xfrm>
              <a:off x="4436" y="1307"/>
              <a:ext cx="1474" cy="544"/>
            </a:xfrm>
            <a:prstGeom prst="rect">
              <a:avLst/>
            </a:prstGeom>
            <a:solidFill>
              <a:srgbClr val="FFFF99"/>
            </a:solidFill>
            <a:ln>
              <a:noFill/>
            </a:ln>
            <a:effectLst>
              <a:outerShdw dist="35921" dir="2700000" algn="ctr" rotWithShape="0">
                <a:schemeClr val="bg2">
                  <a:alpha val="50000"/>
                </a:schemeClr>
              </a:outerShdw>
            </a:effectLst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>
                <a:buFont typeface="Arial" panose="020B0604020202020204" pitchFamily="34" charset="0"/>
                <a:buChar char="•"/>
              </a:pPr>
              <a:r>
                <a:rPr kumimoji="0" lang="ko-KR" altLang="en-US" sz="11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세종시의 </a:t>
              </a:r>
              <a:r>
                <a:rPr kumimoji="0" lang="ko-KR" altLang="en-US" sz="11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신뢰도</a:t>
              </a:r>
              <a:r>
                <a:rPr kumimoji="0" lang="en-US" altLang="ko-KR" sz="11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, </a:t>
              </a:r>
              <a:r>
                <a:rPr kumimoji="0" lang="ko-KR" altLang="en-US" sz="1100" dirty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인지도 높음</a:t>
              </a:r>
            </a:p>
            <a:p>
              <a:pPr eaLnBrk="1" hangingPunct="1">
                <a:lnSpc>
                  <a:spcPct val="140000"/>
                </a:lnSpc>
                <a:buFont typeface="Arial" panose="020B0604020202020204" pitchFamily="34" charset="0"/>
                <a:buChar char="•"/>
              </a:pPr>
              <a:r>
                <a:rPr kumimoji="0" lang="ko-KR" altLang="en-US" sz="1100" dirty="0" smtClean="0">
                  <a:latin typeface="휴먼모음T" panose="02030504000101010101" pitchFamily="18" charset="-127"/>
                  <a:ea typeface="휴먼모음T" panose="02030504000101010101" pitchFamily="18" charset="-127"/>
                </a:rPr>
                <a:t>타운하우스와의 경쟁력 우수성</a:t>
              </a:r>
              <a:endParaRPr kumimoji="0"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endParaRPr>
            </a:p>
          </p:txBody>
        </p:sp>
      </p:grpSp>
      <p:sp>
        <p:nvSpPr>
          <p:cNvPr id="39944" name="Rectangle 10"/>
          <p:cNvSpPr>
            <a:spLocks noChangeArrowheads="1"/>
          </p:cNvSpPr>
          <p:nvPr/>
        </p:nvSpPr>
        <p:spPr bwMode="auto">
          <a:xfrm>
            <a:off x="1500188" y="3227388"/>
            <a:ext cx="2533650" cy="865187"/>
          </a:xfrm>
          <a:prstGeom prst="rect">
            <a:avLst/>
          </a:prstGeom>
          <a:solidFill>
            <a:srgbClr val="FFCCFF"/>
          </a:solidFill>
          <a:ln>
            <a:noFill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kumimoji="0"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수요시장의 확대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kumimoji="0"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도입시설의 건강증진 기여도 제고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kumimoji="0"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다양한 </a:t>
            </a:r>
            <a:r>
              <a:rPr kumimoji="0" lang="ko-KR" altLang="en-US" sz="11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웰빙휴양숙박레저시설</a:t>
            </a:r>
            <a:r>
              <a:rPr kumimoji="0" lang="ko-KR" altLang="en-US" sz="11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kumimoji="0"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제공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kumimoji="0"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도시근교의 </a:t>
            </a:r>
            <a:r>
              <a:rPr kumimoji="0" lang="en-US" altLang="ko-KR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4</a:t>
            </a:r>
            <a:r>
              <a:rPr kumimoji="0"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계절 </a:t>
            </a:r>
            <a:r>
              <a:rPr kumimoji="0" lang="ko-KR" altLang="en-US" sz="11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이용가능 클럽 </a:t>
            </a:r>
            <a:r>
              <a:rPr kumimoji="0"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개발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kumimoji="0"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다양한 </a:t>
            </a:r>
            <a:r>
              <a:rPr kumimoji="0" lang="ko-KR" altLang="en-US" sz="11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다온숲특성개발</a:t>
            </a:r>
            <a:endParaRPr kumimoji="0" lang="ko-KR" altLang="en-US" sz="11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9945" name="Rectangle 11"/>
          <p:cNvSpPr>
            <a:spLocks noChangeArrowheads="1"/>
          </p:cNvSpPr>
          <p:nvPr/>
        </p:nvSpPr>
        <p:spPr bwMode="auto">
          <a:xfrm>
            <a:off x="4191000" y="3227388"/>
            <a:ext cx="2730500" cy="863600"/>
          </a:xfrm>
          <a:prstGeom prst="rect">
            <a:avLst/>
          </a:prstGeom>
          <a:solidFill>
            <a:srgbClr val="FFCCFF"/>
          </a:solidFill>
          <a:ln>
            <a:noFill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kumimoji="0" lang="ko-KR" altLang="en-US" sz="11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세종시</a:t>
            </a:r>
            <a:r>
              <a:rPr kumimoji="0" lang="ko-KR" altLang="en-US" sz="11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천혜 </a:t>
            </a:r>
            <a:r>
              <a:rPr kumimoji="0"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자연</a:t>
            </a:r>
            <a:r>
              <a:rPr kumimoji="0" lang="en-US" altLang="ko-KR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kumimoji="0"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입지환경의 다양한 활용</a:t>
            </a:r>
          </a:p>
          <a:p>
            <a:pPr eaLnBrk="1" hangingPunct="1"/>
            <a:r>
              <a:rPr kumimoji="0"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  </a:t>
            </a:r>
            <a:r>
              <a:rPr kumimoji="0" lang="en-US" altLang="ko-KR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(One Source Multi Use)</a:t>
            </a:r>
          </a:p>
          <a:p>
            <a:pPr eaLnBrk="1" hangingPunct="1">
              <a:buFont typeface="Arial" panose="020B0604020202020204" pitchFamily="34" charset="0"/>
              <a:buChar char="•"/>
            </a:pPr>
            <a:r>
              <a:rPr kumimoji="0" lang="ko-KR" altLang="en-US" sz="1100" dirty="0" err="1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세종시</a:t>
            </a:r>
            <a:r>
              <a:rPr kumimoji="0" lang="ko-KR" altLang="en-US" sz="11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 정부청사 연수 </a:t>
            </a:r>
            <a:r>
              <a:rPr kumimoji="0"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세미나 시설이 적음</a:t>
            </a:r>
          </a:p>
          <a:p>
            <a:pPr eaLnBrk="1" hangingPunct="1"/>
            <a:r>
              <a:rPr kumimoji="0"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  </a:t>
            </a:r>
            <a:r>
              <a:rPr kumimoji="0" lang="en-US" altLang="ko-KR" sz="11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kumimoji="0" lang="ko-KR" altLang="en-US" sz="11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정부기관</a:t>
            </a:r>
            <a:r>
              <a:rPr kumimoji="0" lang="en-US" altLang="ko-KR" sz="11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,</a:t>
            </a:r>
            <a:r>
              <a:rPr kumimoji="0" lang="ko-KR" altLang="en-US" sz="11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단체</a:t>
            </a:r>
            <a:r>
              <a:rPr kumimoji="0" lang="en-US" altLang="ko-KR" sz="11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,</a:t>
            </a:r>
            <a:r>
              <a:rPr kumimoji="0" lang="ko-KR" altLang="en-US" sz="11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기업</a:t>
            </a:r>
            <a:r>
              <a:rPr kumimoji="0" lang="en-US" altLang="ko-KR" sz="11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,</a:t>
            </a:r>
            <a:r>
              <a:rPr kumimoji="0" lang="ko-KR" altLang="en-US" sz="11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운영수입 </a:t>
            </a:r>
            <a:r>
              <a:rPr kumimoji="0"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확보 용이</a:t>
            </a:r>
            <a:r>
              <a:rPr kumimoji="0" lang="en-US" altLang="ko-KR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</p:txBody>
      </p:sp>
      <p:sp>
        <p:nvSpPr>
          <p:cNvPr id="39946" name="Rectangle 12"/>
          <p:cNvSpPr>
            <a:spLocks noChangeArrowheads="1"/>
          </p:cNvSpPr>
          <p:nvPr/>
        </p:nvSpPr>
        <p:spPr bwMode="auto">
          <a:xfrm>
            <a:off x="7042150" y="3227388"/>
            <a:ext cx="2087563" cy="863600"/>
          </a:xfrm>
          <a:prstGeom prst="rect">
            <a:avLst/>
          </a:prstGeom>
          <a:solidFill>
            <a:srgbClr val="FFCCFF"/>
          </a:solidFill>
          <a:ln>
            <a:noFill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Arial" panose="020B0604020202020204" pitchFamily="34" charset="0"/>
              <a:buChar char="•"/>
            </a:pPr>
            <a:r>
              <a:rPr kumimoji="0"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상품성 강화 </a:t>
            </a:r>
            <a:r>
              <a:rPr kumimoji="0" lang="en-US" altLang="ko-KR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kumimoji="0"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차별적인 특화</a:t>
            </a:r>
            <a:r>
              <a:rPr kumimoji="0" lang="en-US" altLang="ko-KR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pPr eaLnBrk="1" hangingPunct="1">
              <a:lnSpc>
                <a:spcPct val="140000"/>
              </a:lnSpc>
              <a:buFont typeface="Arial" panose="020B0604020202020204" pitchFamily="34" charset="0"/>
              <a:buChar char="•"/>
            </a:pPr>
            <a:r>
              <a:rPr kumimoji="0" lang="ko-KR" altLang="en-US" sz="11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회원권 </a:t>
            </a:r>
            <a:r>
              <a:rPr kumimoji="0" lang="ko-KR" altLang="en-US" sz="11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가치보장 투자유치홍보</a:t>
            </a:r>
            <a:endParaRPr kumimoji="0" lang="ko-KR" altLang="en-US" sz="11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39947" name="Rectangle 13"/>
          <p:cNvSpPr>
            <a:spLocks noChangeArrowheads="1"/>
          </p:cNvSpPr>
          <p:nvPr/>
        </p:nvSpPr>
        <p:spPr bwMode="auto">
          <a:xfrm>
            <a:off x="823913" y="3227388"/>
            <a:ext cx="546100" cy="865187"/>
          </a:xfrm>
          <a:prstGeom prst="rect">
            <a:avLst/>
          </a:prstGeom>
          <a:solidFill>
            <a:srgbClr val="FFCCFF"/>
          </a:solidFill>
          <a:ln>
            <a:noFill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kumimoji="0" lang="ko-KR" altLang="en-US" sz="1100">
                <a:latin typeface="휴먼모음T" panose="02030504000101010101" pitchFamily="18" charset="-127"/>
                <a:ea typeface="휴먼모음T" panose="02030504000101010101" pitchFamily="18" charset="-127"/>
              </a:rPr>
              <a:t>전략</a:t>
            </a:r>
          </a:p>
          <a:p>
            <a:pPr algn="ctr" eaLnBrk="1" hangingPunct="1"/>
            <a:r>
              <a:rPr kumimoji="0" lang="ko-KR" altLang="en-US" sz="1100">
                <a:latin typeface="휴먼모음T" panose="02030504000101010101" pitchFamily="18" charset="-127"/>
                <a:ea typeface="휴먼모음T" panose="02030504000101010101" pitchFamily="18" charset="-127"/>
              </a:rPr>
              <a:t>방향</a:t>
            </a:r>
          </a:p>
        </p:txBody>
      </p:sp>
      <p:sp>
        <p:nvSpPr>
          <p:cNvPr id="39948" name="Rectangle 14"/>
          <p:cNvSpPr>
            <a:spLocks noChangeArrowheads="1"/>
          </p:cNvSpPr>
          <p:nvPr/>
        </p:nvSpPr>
        <p:spPr bwMode="auto">
          <a:xfrm>
            <a:off x="3728864" y="4581128"/>
            <a:ext cx="3672408" cy="288925"/>
          </a:xfrm>
          <a:prstGeom prst="rect">
            <a:avLst/>
          </a:prstGeom>
          <a:solidFill>
            <a:schemeClr val="accent3"/>
          </a:solidFill>
          <a:ln>
            <a:noFill/>
          </a:ln>
          <a:effectLst>
            <a:glow rad="228600">
              <a:schemeClr val="accent2">
                <a:satMod val="175000"/>
                <a:alpha val="40000"/>
              </a:schemeClr>
            </a:glow>
            <a:outerShdw dist="35921" dir="2700000" algn="ctr" rotWithShape="0">
              <a:schemeClr val="bg2">
                <a:alpha val="50000"/>
              </a:schemeClr>
            </a:outerShdw>
          </a:effectLst>
          <a:extLst/>
        </p:spPr>
        <p:txBody>
          <a:bodyPr wrap="none"/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kumimoji="0" lang="ko-KR" altLang="en-US" sz="1200" b="1" dirty="0" err="1" smtClean="0">
                <a:latin typeface="+mn-ea"/>
                <a:ea typeface="+mn-ea"/>
              </a:rPr>
              <a:t>웰빙</a:t>
            </a:r>
            <a:r>
              <a:rPr kumimoji="0" lang="en-US" altLang="ko-KR" sz="1200" b="1" dirty="0" smtClean="0">
                <a:latin typeface="+mn-ea"/>
                <a:ea typeface="+mn-ea"/>
              </a:rPr>
              <a:t>,</a:t>
            </a:r>
            <a:r>
              <a:rPr kumimoji="0" lang="ko-KR" altLang="en-US" sz="1200" b="1" dirty="0" smtClean="0">
                <a:latin typeface="+mn-ea"/>
                <a:ea typeface="+mn-ea"/>
              </a:rPr>
              <a:t>휴양</a:t>
            </a:r>
            <a:r>
              <a:rPr kumimoji="0" lang="en-US" altLang="ko-KR" sz="1200" b="1" dirty="0" smtClean="0">
                <a:latin typeface="+mn-ea"/>
                <a:ea typeface="+mn-ea"/>
              </a:rPr>
              <a:t>,</a:t>
            </a:r>
            <a:r>
              <a:rPr kumimoji="0" lang="ko-KR" altLang="en-US" sz="1200" b="1" dirty="0" smtClean="0">
                <a:latin typeface="+mn-ea"/>
                <a:ea typeface="+mn-ea"/>
              </a:rPr>
              <a:t>숙박</a:t>
            </a:r>
            <a:r>
              <a:rPr kumimoji="0" lang="en-US" altLang="ko-KR" sz="1200" b="1" dirty="0" smtClean="0">
                <a:latin typeface="+mn-ea"/>
                <a:ea typeface="+mn-ea"/>
              </a:rPr>
              <a:t>,</a:t>
            </a:r>
            <a:r>
              <a:rPr kumimoji="0" lang="ko-KR" altLang="en-US" sz="1200" b="1" dirty="0" smtClean="0">
                <a:latin typeface="+mn-ea"/>
                <a:ea typeface="+mn-ea"/>
              </a:rPr>
              <a:t>레저</a:t>
            </a:r>
            <a:r>
              <a:rPr kumimoji="0" lang="en-US" altLang="ko-KR" sz="1200" b="1" dirty="0" smtClean="0">
                <a:latin typeface="+mn-ea"/>
                <a:ea typeface="+mn-ea"/>
              </a:rPr>
              <a:t>,</a:t>
            </a:r>
            <a:r>
              <a:rPr kumimoji="0" lang="ko-KR" altLang="en-US" sz="1200" b="1" dirty="0" smtClean="0">
                <a:latin typeface="+mn-ea"/>
                <a:ea typeface="+mn-ea"/>
              </a:rPr>
              <a:t>관광 의 명소 </a:t>
            </a:r>
            <a:r>
              <a:rPr kumimoji="0" lang="en-US" altLang="ko-KR" sz="1200" b="1" dirty="0" smtClean="0">
                <a:latin typeface="+mn-ea"/>
                <a:ea typeface="+mn-ea"/>
              </a:rPr>
              <a:t>“</a:t>
            </a:r>
            <a:r>
              <a:rPr kumimoji="0" lang="ko-KR" altLang="en-US" sz="1200" b="1" dirty="0" err="1" smtClean="0">
                <a:latin typeface="+mn-ea"/>
                <a:ea typeface="+mn-ea"/>
              </a:rPr>
              <a:t>다온숲</a:t>
            </a:r>
            <a:r>
              <a:rPr kumimoji="0" lang="en-US" altLang="ko-KR" sz="1200" b="1" dirty="0" smtClean="0">
                <a:latin typeface="+mn-ea"/>
                <a:ea typeface="+mn-ea"/>
              </a:rPr>
              <a:t>”</a:t>
            </a:r>
            <a:r>
              <a:rPr kumimoji="0" lang="ko-KR" altLang="en-US" sz="1200" b="1" dirty="0" smtClean="0">
                <a:latin typeface="+mn-ea"/>
                <a:ea typeface="+mn-ea"/>
              </a:rPr>
              <a:t> 단지</a:t>
            </a:r>
            <a:endParaRPr kumimoji="0" lang="ko-KR" altLang="en-US" sz="1200" b="1" dirty="0">
              <a:latin typeface="+mn-ea"/>
              <a:ea typeface="+mn-ea"/>
            </a:endParaRPr>
          </a:p>
        </p:txBody>
      </p:sp>
      <p:sp>
        <p:nvSpPr>
          <p:cNvPr id="39949" name="Rectangle 15"/>
          <p:cNvSpPr>
            <a:spLocks noChangeArrowheads="1"/>
          </p:cNvSpPr>
          <p:nvPr/>
        </p:nvSpPr>
        <p:spPr bwMode="auto">
          <a:xfrm>
            <a:off x="820738" y="5100637"/>
            <a:ext cx="546100" cy="757255"/>
          </a:xfrm>
          <a:prstGeom prst="rect">
            <a:avLst/>
          </a:prstGeom>
          <a:solidFill>
            <a:srgbClr val="BBE0E3"/>
          </a:solidFill>
          <a:ln>
            <a:noFill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kumimoji="0" lang="ko-KR" altLang="en-US" sz="1100">
                <a:latin typeface="휴먼모음T" panose="02030504000101010101" pitchFamily="18" charset="-127"/>
                <a:ea typeface="휴먼모음T" panose="02030504000101010101" pitchFamily="18" charset="-127"/>
              </a:rPr>
              <a:t>개발</a:t>
            </a:r>
          </a:p>
          <a:p>
            <a:pPr algn="ctr" eaLnBrk="1" hangingPunct="1"/>
            <a:r>
              <a:rPr kumimoji="0" lang="ko-KR" altLang="en-US" sz="1100">
                <a:latin typeface="휴먼모음T" panose="02030504000101010101" pitchFamily="18" charset="-127"/>
                <a:ea typeface="휴먼모음T" panose="02030504000101010101" pitchFamily="18" charset="-127"/>
              </a:rPr>
              <a:t>방침</a:t>
            </a:r>
          </a:p>
        </p:txBody>
      </p:sp>
      <p:sp>
        <p:nvSpPr>
          <p:cNvPr id="404496" name="Rectangle 16"/>
          <p:cNvSpPr>
            <a:spLocks noChangeArrowheads="1"/>
          </p:cNvSpPr>
          <p:nvPr/>
        </p:nvSpPr>
        <p:spPr bwMode="auto">
          <a:xfrm>
            <a:off x="1512634" y="5099039"/>
            <a:ext cx="7584962" cy="758854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  <a:ln w="9525">
            <a:noFill/>
            <a:miter lim="800000"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</p:spPr>
        <p:txBody>
          <a:bodyPr wrap="none"/>
          <a:lstStyle/>
          <a:p>
            <a:pPr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  <a:defRPr/>
            </a:pPr>
            <a:r>
              <a:rPr kumimoji="0" lang="en-US" altLang="ko-KR" sz="1100" dirty="0">
                <a:latin typeface="휴먼모음T" pitchFamily="18" charset="-127"/>
                <a:ea typeface="휴먼모음T" pitchFamily="18" charset="-127"/>
              </a:rPr>
              <a:t> </a:t>
            </a:r>
            <a:r>
              <a:rPr kumimoji="0" lang="ko-KR" altLang="en-US" sz="1100" dirty="0">
                <a:latin typeface="휴먼모음T" pitchFamily="18" charset="-127"/>
                <a:ea typeface="휴먼모음T" pitchFamily="18" charset="-127"/>
              </a:rPr>
              <a:t>자연과 인간과의 만남 </a:t>
            </a:r>
            <a:r>
              <a:rPr kumimoji="0" lang="en-US" altLang="ko-KR" sz="1100" dirty="0">
                <a:latin typeface="휴먼모음T" pitchFamily="18" charset="-127"/>
                <a:ea typeface="휴먼모음T" pitchFamily="18" charset="-127"/>
              </a:rPr>
              <a:t>: </a:t>
            </a:r>
            <a:r>
              <a:rPr kumimoji="0" lang="ko-KR" altLang="en-US" sz="1100" dirty="0">
                <a:latin typeface="휴먼모음T" pitchFamily="18" charset="-127"/>
                <a:ea typeface="휴먼모음T" pitchFamily="18" charset="-127"/>
              </a:rPr>
              <a:t>단지 내  어느 곳에서든 자연을 느낄 수 있게 함</a:t>
            </a:r>
            <a:r>
              <a:rPr kumimoji="0" lang="en-US" altLang="ko-KR" sz="1100" dirty="0">
                <a:latin typeface="휴먼모음T" pitchFamily="18" charset="-127"/>
                <a:ea typeface="휴먼모음T" pitchFamily="18" charset="-127"/>
              </a:rPr>
              <a:t>.</a:t>
            </a:r>
          </a:p>
          <a:p>
            <a:pPr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  <a:defRPr/>
            </a:pPr>
            <a:r>
              <a:rPr kumimoji="0" lang="en-US" altLang="ko-KR" sz="1100" dirty="0">
                <a:latin typeface="휴먼모음T" pitchFamily="18" charset="-127"/>
                <a:ea typeface="휴먼모음T" pitchFamily="18" charset="-127"/>
              </a:rPr>
              <a:t> </a:t>
            </a:r>
            <a:r>
              <a:rPr kumimoji="0" lang="ko-KR" altLang="en-US" sz="1100" dirty="0">
                <a:latin typeface="휴먼모음T" pitchFamily="18" charset="-127"/>
                <a:ea typeface="휴먼모음T" pitchFamily="18" charset="-127"/>
              </a:rPr>
              <a:t>완벽한 </a:t>
            </a:r>
            <a:r>
              <a:rPr kumimoji="0" lang="ko-KR" altLang="en-US" sz="1100" dirty="0" err="1" smtClean="0">
                <a:latin typeface="휴먼모음T" pitchFamily="18" charset="-127"/>
                <a:ea typeface="휴먼모음T" pitchFamily="18" charset="-127"/>
              </a:rPr>
              <a:t>웰빙</a:t>
            </a:r>
            <a:r>
              <a:rPr kumimoji="0" lang="ko-KR" altLang="en-US" sz="1100" dirty="0" smtClean="0">
                <a:latin typeface="휴먼모음T" pitchFamily="18" charset="-127"/>
                <a:ea typeface="휴먼모음T" pitchFamily="18" charset="-127"/>
              </a:rPr>
              <a:t> 휴양 숙박 레저</a:t>
            </a:r>
            <a:r>
              <a:rPr kumimoji="0" lang="en-US" altLang="ko-KR" sz="1100" dirty="0">
                <a:latin typeface="휴먼모음T" pitchFamily="18" charset="-127"/>
                <a:ea typeface="휴먼모음T" pitchFamily="18" charset="-127"/>
              </a:rPr>
              <a:t>/</a:t>
            </a:r>
            <a:r>
              <a:rPr kumimoji="0" lang="ko-KR" altLang="en-US" sz="1100" dirty="0" smtClean="0">
                <a:latin typeface="휴먼모음T" pitchFamily="18" charset="-127"/>
                <a:ea typeface="휴먼모음T" pitchFamily="18" charset="-127"/>
              </a:rPr>
              <a:t>스포츠 관광시설 </a:t>
            </a:r>
            <a:r>
              <a:rPr kumimoji="0" lang="en-US" altLang="ko-KR" sz="1100" dirty="0">
                <a:latin typeface="휴먼모음T" pitchFamily="18" charset="-127"/>
                <a:ea typeface="휴먼모음T" pitchFamily="18" charset="-127"/>
              </a:rPr>
              <a:t>: </a:t>
            </a:r>
            <a:r>
              <a:rPr kumimoji="0" lang="ko-KR" altLang="en-US" sz="1100" dirty="0">
                <a:latin typeface="휴먼모음T" pitchFamily="18" charset="-127"/>
                <a:ea typeface="휴먼모음T" pitchFamily="18" charset="-127"/>
              </a:rPr>
              <a:t>사계절 </a:t>
            </a:r>
            <a:r>
              <a:rPr kumimoji="0" lang="ko-KR" altLang="en-US" sz="1100" dirty="0" err="1">
                <a:latin typeface="휴먼모음T" pitchFamily="18" charset="-127"/>
                <a:ea typeface="휴먼모음T" pitchFamily="18" charset="-127"/>
              </a:rPr>
              <a:t>종합리조트</a:t>
            </a:r>
            <a:r>
              <a:rPr kumimoji="0" lang="ko-KR" altLang="en-US" sz="1100" dirty="0">
                <a:latin typeface="휴먼모음T" pitchFamily="18" charset="-127"/>
                <a:ea typeface="휴먼모음T" pitchFamily="18" charset="-127"/>
              </a:rPr>
              <a:t> 매력 연출</a:t>
            </a:r>
          </a:p>
          <a:p>
            <a:pPr eaLnBrk="1" fontAlgn="auto" latinLnBrk="1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  <a:defRPr/>
            </a:pPr>
            <a:r>
              <a:rPr kumimoji="0" lang="ko-KR" altLang="en-US" sz="1100" dirty="0">
                <a:latin typeface="휴먼모음T" pitchFamily="18" charset="-127"/>
                <a:ea typeface="휴먼모음T" pitchFamily="18" charset="-127"/>
              </a:rPr>
              <a:t> </a:t>
            </a:r>
            <a:r>
              <a:rPr kumimoji="0" lang="ko-KR" altLang="en-US" sz="1100" dirty="0" smtClean="0">
                <a:latin typeface="휴먼모음T" pitchFamily="18" charset="-127"/>
                <a:ea typeface="휴먼모음T" pitchFamily="18" charset="-127"/>
              </a:rPr>
              <a:t>휴양기능과 숙박 </a:t>
            </a:r>
            <a:r>
              <a:rPr kumimoji="0" lang="en-US" altLang="ko-KR" sz="1200" i="1" dirty="0">
                <a:solidFill>
                  <a:srgbClr val="FF0000"/>
                </a:solidFill>
                <a:effectLst>
                  <a:glow rad="139700">
                    <a:srgbClr val="C0504D">
                      <a:satMod val="175000"/>
                      <a:alpha val="40000"/>
                    </a:srgb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Wellness Town , </a:t>
            </a:r>
            <a:r>
              <a:rPr kumimoji="0" lang="ko-KR" altLang="en-US" sz="1100" dirty="0">
                <a:latin typeface="휴먼모음T" pitchFamily="18" charset="-127"/>
                <a:ea typeface="휴먼모음T" pitchFamily="18" charset="-127"/>
              </a:rPr>
              <a:t>레</a:t>
            </a:r>
            <a:r>
              <a:rPr kumimoji="0" lang="ko-KR" altLang="en-US" sz="1100" dirty="0" smtClean="0">
                <a:latin typeface="휴먼모음T" pitchFamily="18" charset="-127"/>
                <a:ea typeface="휴먼모음T" pitchFamily="18" charset="-127"/>
              </a:rPr>
              <a:t>포츠기능의 </a:t>
            </a:r>
            <a:r>
              <a:rPr kumimoji="0" lang="ko-KR" altLang="en-US" sz="1100" dirty="0">
                <a:latin typeface="휴먼모음T" pitchFamily="18" charset="-127"/>
                <a:ea typeface="휴먼모음T" pitchFamily="18" charset="-127"/>
              </a:rPr>
              <a:t>완벽한 조화</a:t>
            </a:r>
          </a:p>
        </p:txBody>
      </p:sp>
      <p:cxnSp>
        <p:nvCxnSpPr>
          <p:cNvPr id="39951" name="AutoShape 17"/>
          <p:cNvCxnSpPr>
            <a:cxnSpLocks noChangeShapeType="1"/>
            <a:stCxn id="39940" idx="2"/>
            <a:endCxn id="39944" idx="0"/>
          </p:cNvCxnSpPr>
          <p:nvPr/>
        </p:nvCxnSpPr>
        <p:spPr bwMode="auto">
          <a:xfrm>
            <a:off x="2767013" y="2938463"/>
            <a:ext cx="0" cy="288925"/>
          </a:xfrm>
          <a:prstGeom prst="straightConnector1">
            <a:avLst/>
          </a:prstGeom>
          <a:noFill/>
          <a:ln w="47625">
            <a:solidFill>
              <a:srgbClr val="FF6600"/>
            </a:solidFill>
            <a:round/>
            <a:headEnd/>
            <a:tailEnd type="triangle" w="med" len="med"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9952" name="AutoShape 18"/>
          <p:cNvCxnSpPr>
            <a:cxnSpLocks noChangeShapeType="1"/>
            <a:stCxn id="39942" idx="2"/>
            <a:endCxn id="39945" idx="0"/>
          </p:cNvCxnSpPr>
          <p:nvPr/>
        </p:nvCxnSpPr>
        <p:spPr bwMode="auto">
          <a:xfrm>
            <a:off x="5556250" y="2938463"/>
            <a:ext cx="0" cy="288925"/>
          </a:xfrm>
          <a:prstGeom prst="straightConnector1">
            <a:avLst/>
          </a:prstGeom>
          <a:noFill/>
          <a:ln w="47625">
            <a:solidFill>
              <a:srgbClr val="FF6600"/>
            </a:solidFill>
            <a:round/>
            <a:headEnd/>
            <a:tailEnd type="triangle" w="med" len="med"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9953" name="AutoShape 19"/>
          <p:cNvCxnSpPr>
            <a:cxnSpLocks noChangeShapeType="1"/>
          </p:cNvCxnSpPr>
          <p:nvPr/>
        </p:nvCxnSpPr>
        <p:spPr bwMode="auto">
          <a:xfrm>
            <a:off x="8083550" y="2938463"/>
            <a:ext cx="0" cy="288925"/>
          </a:xfrm>
          <a:prstGeom prst="straightConnector1">
            <a:avLst/>
          </a:prstGeom>
          <a:noFill/>
          <a:ln w="47625">
            <a:solidFill>
              <a:srgbClr val="FF6600"/>
            </a:solidFill>
            <a:round/>
            <a:headEnd/>
            <a:tailEnd type="triangle" w="med" len="med"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9954" name="AutoShape 20"/>
          <p:cNvCxnSpPr>
            <a:cxnSpLocks noChangeShapeType="1"/>
            <a:stCxn id="39944" idx="2"/>
            <a:endCxn id="39946" idx="2"/>
          </p:cNvCxnSpPr>
          <p:nvPr/>
        </p:nvCxnSpPr>
        <p:spPr bwMode="auto">
          <a:xfrm rot="5400000" flipH="1" flipV="1">
            <a:off x="5426075" y="1431926"/>
            <a:ext cx="1587" cy="5319712"/>
          </a:xfrm>
          <a:prstGeom prst="bentConnector3">
            <a:avLst>
              <a:gd name="adj1" fmla="val -14300000"/>
            </a:avLst>
          </a:prstGeom>
          <a:noFill/>
          <a:ln w="47625">
            <a:solidFill>
              <a:srgbClr val="FF6600"/>
            </a:solidFill>
            <a:miter lim="800000"/>
            <a:headEnd/>
            <a:tailEnd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cxnSp>
        <p:nvCxnSpPr>
          <p:cNvPr id="39955" name="AutoShape 21"/>
          <p:cNvCxnSpPr>
            <a:cxnSpLocks noChangeShapeType="1"/>
            <a:stCxn id="39945" idx="2"/>
            <a:endCxn id="39948" idx="0"/>
          </p:cNvCxnSpPr>
          <p:nvPr/>
        </p:nvCxnSpPr>
        <p:spPr bwMode="auto">
          <a:xfrm>
            <a:off x="5556250" y="4090988"/>
            <a:ext cx="8818" cy="490140"/>
          </a:xfrm>
          <a:prstGeom prst="straightConnector1">
            <a:avLst/>
          </a:prstGeom>
          <a:noFill/>
          <a:ln w="47625">
            <a:solidFill>
              <a:srgbClr val="FF6600"/>
            </a:solidFill>
            <a:round/>
            <a:headEnd/>
            <a:tailEnd type="triangle" w="med" len="med"/>
          </a:ln>
          <a:effectLst>
            <a:outerShdw dist="3592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</p:cxnSp>
      <p:sp>
        <p:nvSpPr>
          <p:cNvPr id="39956" name="TextBox 23"/>
          <p:cNvSpPr txBox="1">
            <a:spLocks noChangeArrowheads="1"/>
          </p:cNvSpPr>
          <p:nvPr/>
        </p:nvSpPr>
        <p:spPr bwMode="auto">
          <a:xfrm>
            <a:off x="1093788" y="1089819"/>
            <a:ext cx="828675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ü"/>
            </a:pPr>
            <a:r>
              <a:rPr kumimoji="0" lang="ko-KR" altLang="en-US" sz="1200" b="1" dirty="0">
                <a:latin typeface="+mn-lt"/>
                <a:ea typeface="HY울릉도M" panose="02030600000101010101" pitchFamily="18" charset="-127"/>
              </a:rPr>
              <a:t>  </a:t>
            </a:r>
            <a:r>
              <a:rPr kumimoji="0" lang="ko-KR" altLang="en-US" sz="1200" b="1" dirty="0" err="1" smtClean="0">
                <a:latin typeface="+mn-lt"/>
                <a:ea typeface="HY울릉도M" panose="02030600000101010101" pitchFamily="18" charset="-127"/>
              </a:rPr>
              <a:t>세종시근교에</a:t>
            </a:r>
            <a:r>
              <a:rPr kumimoji="0" lang="ko-KR" altLang="en-US" sz="1200" b="1" dirty="0" smtClean="0">
                <a:latin typeface="+mn-lt"/>
                <a:ea typeface="HY울릉도M" panose="02030600000101010101" pitchFamily="18" charset="-127"/>
              </a:rPr>
              <a:t> </a:t>
            </a:r>
            <a:r>
              <a:rPr kumimoji="0" lang="ko-KR" altLang="en-US" sz="1200" b="1" dirty="0">
                <a:latin typeface="+mn-lt"/>
                <a:ea typeface="HY울릉도M" panose="02030600000101010101" pitchFamily="18" charset="-127"/>
              </a:rPr>
              <a:t>있는 </a:t>
            </a:r>
            <a:r>
              <a:rPr kumimoji="0" lang="ko-KR" altLang="en-US" sz="1200" b="1" dirty="0" err="1" smtClean="0">
                <a:latin typeface="+mn-lt"/>
                <a:ea typeface="HY울릉도M" panose="02030600000101010101" pitchFamily="18" charset="-127"/>
              </a:rPr>
              <a:t>글램핑</a:t>
            </a:r>
            <a:r>
              <a:rPr kumimoji="0" lang="ko-KR" altLang="en-US" sz="1200" b="1" dirty="0" smtClean="0">
                <a:latin typeface="+mn-lt"/>
                <a:ea typeface="HY울릉도M" panose="02030600000101010101" pitchFamily="18" charset="-127"/>
              </a:rPr>
              <a:t> </a:t>
            </a:r>
            <a:r>
              <a:rPr kumimoji="0" lang="ko-KR" altLang="en-US" sz="1200" b="1" dirty="0">
                <a:latin typeface="+mn-lt"/>
                <a:ea typeface="HY울릉도M" panose="02030600000101010101" pitchFamily="18" charset="-127"/>
              </a:rPr>
              <a:t>시설을 갖춘 </a:t>
            </a:r>
            <a:r>
              <a:rPr kumimoji="0" lang="ko-KR" altLang="en-US" sz="1200" b="1" dirty="0" err="1" smtClean="0">
                <a:latin typeface="+mn-lt"/>
                <a:ea typeface="HY울릉도M" panose="02030600000101010101" pitchFamily="18" charset="-127"/>
              </a:rPr>
              <a:t>럭셔리캠핑의</a:t>
            </a:r>
            <a:r>
              <a:rPr kumimoji="0" lang="ko-KR" altLang="en-US" sz="1200" b="1" dirty="0" smtClean="0">
                <a:latin typeface="+mn-lt"/>
                <a:ea typeface="HY울릉도M" panose="02030600000101010101" pitchFamily="18" charset="-127"/>
              </a:rPr>
              <a:t> </a:t>
            </a:r>
            <a:r>
              <a:rPr kumimoji="0" lang="ko-KR" altLang="en-US" sz="1200" b="1" dirty="0" err="1" smtClean="0">
                <a:latin typeface="+mn-lt"/>
                <a:ea typeface="HY울릉도M" panose="02030600000101010101" pitchFamily="18" charset="-127"/>
              </a:rPr>
              <a:t>다온숲단지라는</a:t>
            </a:r>
            <a:r>
              <a:rPr kumimoji="0" lang="ko-KR" altLang="en-US" sz="1200" b="1" dirty="0" smtClean="0">
                <a:latin typeface="+mn-lt"/>
                <a:ea typeface="HY울릉도M" panose="02030600000101010101" pitchFamily="18" charset="-127"/>
              </a:rPr>
              <a:t> </a:t>
            </a:r>
            <a:r>
              <a:rPr kumimoji="0" lang="ko-KR" altLang="en-US" sz="1200" b="1" dirty="0">
                <a:latin typeface="+mn-lt"/>
                <a:ea typeface="HY울릉도M" panose="02030600000101010101" pitchFamily="18" charset="-127"/>
              </a:rPr>
              <a:t>입지적 특성을 강조</a:t>
            </a:r>
            <a:endParaRPr kumimoji="0" lang="en-US" altLang="ko-KR" sz="1200" b="1" dirty="0">
              <a:latin typeface="+mn-lt"/>
              <a:ea typeface="HY울릉도M" panose="02030600000101010101" pitchFamily="18" charset="-127"/>
            </a:endParaRPr>
          </a:p>
          <a:p>
            <a:pPr eaLnBrk="1" hangingPunct="1">
              <a:buFont typeface="Wingdings" panose="05000000000000000000" pitchFamily="2" charset="2"/>
              <a:buChar char="ü"/>
            </a:pPr>
            <a:r>
              <a:rPr kumimoji="0" lang="ko-KR" altLang="en-US" sz="1200" b="1" dirty="0">
                <a:latin typeface="+mn-lt"/>
                <a:ea typeface="HY울릉도M" panose="02030600000101010101" pitchFamily="18" charset="-127"/>
              </a:rPr>
              <a:t>  </a:t>
            </a:r>
            <a:r>
              <a:rPr kumimoji="0" lang="ko-KR" altLang="en-US" sz="1200" b="1" dirty="0" err="1" smtClean="0">
                <a:latin typeface="+mn-lt"/>
                <a:ea typeface="HY울릉도M" panose="02030600000101010101" pitchFamily="18" charset="-127"/>
              </a:rPr>
              <a:t>웰빙휴양</a:t>
            </a:r>
            <a:r>
              <a:rPr kumimoji="0" lang="ko-KR" altLang="en-US" sz="1200" b="1" dirty="0" smtClean="0">
                <a:latin typeface="+mn-lt"/>
                <a:ea typeface="HY울릉도M" panose="02030600000101010101" pitchFamily="18" charset="-127"/>
              </a:rPr>
              <a:t> 숙박 레저스포츠라는 </a:t>
            </a:r>
            <a:r>
              <a:rPr kumimoji="0" lang="ko-KR" altLang="en-US" sz="1200" b="1" dirty="0">
                <a:latin typeface="+mn-lt"/>
                <a:ea typeface="HY울릉도M" panose="02030600000101010101" pitchFamily="18" charset="-127"/>
              </a:rPr>
              <a:t>테마에 적합한 시설로서 상호 </a:t>
            </a:r>
            <a:r>
              <a:rPr kumimoji="0" lang="en-US" altLang="ko-KR" sz="1200" b="1" dirty="0">
                <a:latin typeface="+mn-lt"/>
                <a:ea typeface="HY울릉도M" panose="02030600000101010101" pitchFamily="18" charset="-127"/>
              </a:rPr>
              <a:t>Synergy</a:t>
            </a:r>
            <a:r>
              <a:rPr kumimoji="0" lang="ko-KR" altLang="en-US" sz="1200" b="1" dirty="0">
                <a:latin typeface="+mn-lt"/>
                <a:ea typeface="HY울릉도M" panose="02030600000101010101" pitchFamily="18" charset="-127"/>
              </a:rPr>
              <a:t>효과를 배가할 수 있는 시설 </a:t>
            </a:r>
            <a:r>
              <a:rPr kumimoji="0" lang="ko-KR" altLang="en-US" sz="1200" b="1" dirty="0" smtClean="0">
                <a:latin typeface="+mn-lt"/>
                <a:ea typeface="HY울릉도M" panose="02030600000101010101" pitchFamily="18" charset="-127"/>
              </a:rPr>
              <a:t>강조</a:t>
            </a:r>
            <a:endParaRPr kumimoji="0" lang="ko-KR" altLang="en-US" sz="1200" b="1" dirty="0">
              <a:latin typeface="+mn-lt"/>
              <a:ea typeface="HY울릉도M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9957" name="TextBox 22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 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개발 </a:t>
            </a:r>
            <a:r>
              <a:rPr kumimoji="0" lang="ko-KR" altLang="en-US" sz="16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계획 </a:t>
            </a:r>
            <a:r>
              <a:rPr kumimoji="0" lang="en-US" altLang="ko-KR" sz="16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/ </a:t>
            </a:r>
            <a:r>
              <a:rPr kumimoji="0" lang="ko-KR" altLang="en-US" sz="16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테마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2000" i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244" name="Group 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961264785"/>
              </p:ext>
            </p:extLst>
          </p:nvPr>
        </p:nvGraphicFramePr>
        <p:xfrm>
          <a:off x="849313" y="1125538"/>
          <a:ext cx="8280400" cy="5002264"/>
        </p:xfrm>
        <a:graphic>
          <a:graphicData uri="http://schemas.openxmlformats.org/drawingml/2006/table">
            <a:tbl>
              <a:tblPr/>
              <a:tblGrid>
                <a:gridCol w="919162"/>
                <a:gridCol w="3544888"/>
                <a:gridCol w="3816350"/>
              </a:tblGrid>
              <a:tr h="3349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구 분</a:t>
                      </a:r>
                    </a:p>
                  </a:txBody>
                  <a:tcPr marL="36000" marR="36000" marT="17997" marB="17997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특         징</a:t>
                      </a:r>
                    </a:p>
                  </a:txBody>
                  <a:tcPr marL="36000" marR="36000" marT="17997" marB="17997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차별화 전략</a:t>
                      </a:r>
                    </a:p>
                  </a:txBody>
                  <a:tcPr marL="36000" marR="36000" marT="17997" marB="17997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</a:tr>
              <a:tr h="815853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가족</a:t>
                      </a:r>
                    </a:p>
                  </a:txBody>
                  <a:tcPr marL="36000" marR="36000" marT="17997" marB="17997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가족의 건강 </a:t>
                      </a:r>
                      <a:r>
                        <a:rPr kumimoji="1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웰빙휴양에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대한 관심 증가</a:t>
                      </a:r>
                    </a:p>
                  </a:txBody>
                  <a:tcPr marL="36000" marR="36000" marT="17997" marB="17997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</a:t>
                      </a:r>
                      <a:r>
                        <a:rPr kumimoji="1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글램핑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/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숙박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/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산림욕장을 활용한 회원대상의 건강패키지  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marL="87313" marR="0" lvl="0" indent="-87313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 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프로그램 개발</a:t>
                      </a:r>
                    </a:p>
                    <a:p>
                      <a:pPr marL="87313" marR="0" lvl="0" indent="-87313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건강테마 룸 개발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(</a:t>
                      </a:r>
                      <a:r>
                        <a:rPr kumimoji="1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황토방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,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맥반석 등 활용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)</a:t>
                      </a:r>
                    </a:p>
                  </a:txBody>
                  <a:tcPr marL="36000" marR="36000" marT="17997" marB="17997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98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핵가족 이후 아동 중심 반려동물동반</a:t>
                      </a:r>
                    </a:p>
                    <a:p>
                      <a:pPr marL="87313" marR="0" lvl="0" indent="-87313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가족레저의 중심이 아동 반려동물이 됨</a:t>
                      </a:r>
                    </a:p>
                  </a:txBody>
                  <a:tcPr marL="36000" marR="36000" marT="17997" marB="17997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실내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.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외 테마 워터풀장 과 연계된 </a:t>
                      </a:r>
                      <a:r>
                        <a:rPr kumimoji="1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테마형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개발</a:t>
                      </a:r>
                    </a:p>
                  </a:txBody>
                  <a:tcPr marL="36000" marR="36000" marT="17997" marB="17997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982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</a:t>
                      </a:r>
                      <a:r>
                        <a:rPr kumimoji="1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글램핑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</a:t>
                      </a:r>
                      <a:r>
                        <a:rPr kumimoji="1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생태채험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학습현장</a:t>
                      </a:r>
                    </a:p>
                  </a:txBody>
                  <a:tcPr marL="36000" marR="36000" marT="17997" marB="17997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자연환경을 이용한 산책 </a:t>
                      </a:r>
                      <a:r>
                        <a:rPr kumimoji="1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등산등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프로그램 개발</a:t>
                      </a:r>
                    </a:p>
                    <a:p>
                      <a:pPr marL="87313" marR="0" lvl="0" indent="-87313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워터풀장과 카페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,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부대시설 테마를 이용한 프로그램 개발</a:t>
                      </a:r>
                    </a:p>
                  </a:txBody>
                  <a:tcPr marL="36000" marR="36000" marT="17997" marB="17997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98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실버 세대</a:t>
                      </a:r>
                    </a:p>
                  </a:txBody>
                  <a:tcPr marL="36000" marR="36000" marT="17997" marB="17997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건강에 대한 관심 증가</a:t>
                      </a:r>
                    </a:p>
                    <a:p>
                      <a:pPr marL="87313" marR="0" lvl="0" indent="-87313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자연 친환경 정적인 휴양 숙박 선호</a:t>
                      </a:r>
                    </a:p>
                  </a:txBody>
                  <a:tcPr marL="36000" marR="36000" marT="17997" marB="17997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</a:t>
                      </a:r>
                      <a:r>
                        <a:rPr kumimoji="1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휴양을위한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숙박 개발 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(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산림욕장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,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산책로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)</a:t>
                      </a:r>
                    </a:p>
                    <a:p>
                      <a:pPr marL="87313" marR="0" lvl="0" indent="-87313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</a:t>
                      </a:r>
                      <a:r>
                        <a:rPr kumimoji="1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테마형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부대시설 주변환경을 이용한 건강 프로그램개발</a:t>
                      </a:r>
                    </a:p>
                  </a:txBody>
                  <a:tcPr marL="36000" marR="36000" marT="17997" marB="17997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6982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오렌지 세대</a:t>
                      </a:r>
                    </a:p>
                  </a:txBody>
                  <a:tcPr marL="36000" marR="36000" marT="17997" marB="17997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감각적인 세대로 레저가 생활화 되어 있음</a:t>
                      </a:r>
                    </a:p>
                    <a:p>
                      <a:pPr marL="87313" marR="0" lvl="0" indent="-87313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새롭고 첨단적인 스마트예약 시설을 선호함</a:t>
                      </a:r>
                    </a:p>
                  </a:txBody>
                  <a:tcPr marL="36000" marR="36000" marT="17997" marB="17997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</a:t>
                      </a:r>
                      <a:r>
                        <a:rPr kumimoji="1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워터풀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레포츠 문화예술 카페 </a:t>
                      </a:r>
                      <a:r>
                        <a:rPr kumimoji="1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멀티바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등</a:t>
                      </a:r>
                    </a:p>
                    <a:p>
                      <a:pPr marL="87313" marR="0" lvl="0" indent="-87313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최신 휴양 숙박 오락 추억 향수프로그램 개발</a:t>
                      </a:r>
                    </a:p>
                  </a:txBody>
                  <a:tcPr marL="36000" marR="36000" marT="17997" marB="17997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5721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정부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기관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단체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기업법인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(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연수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)</a:t>
                      </a:r>
                    </a:p>
                  </a:txBody>
                  <a:tcPr marL="36000" marR="36000" marT="17997" marB="17997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양호한 </a:t>
                      </a:r>
                      <a:r>
                        <a:rPr kumimoji="1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접근성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(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이동시간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,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이동거리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)</a:t>
                      </a:r>
                    </a:p>
                    <a:p>
                      <a:pPr marL="87313" marR="0" lvl="0" indent="-87313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연수프로그램의 다양화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(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업무외적인 교류증가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,</a:t>
                      </a:r>
                      <a:b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</a:b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문화 예술 레포츠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/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레저교육 증가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)</a:t>
                      </a:r>
                    </a:p>
                    <a:p>
                      <a:pPr marL="87313" marR="0" lvl="0" indent="-87313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대규모연수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세미나수요 증가</a:t>
                      </a:r>
                    </a:p>
                    <a:p>
                      <a:pPr marL="87313" marR="0" lvl="0" indent="-87313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연수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/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세미나 시설의 첨단화</a:t>
                      </a:r>
                    </a:p>
                    <a:p>
                      <a:pPr marL="87313" marR="0" lvl="0" indent="-87313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연수생의 자유시간 선호</a:t>
                      </a:r>
                    </a:p>
                    <a:p>
                      <a:pPr marL="87313" marR="0" lvl="0" indent="-87313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소규모 연수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(M/T, O/T)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수요의 증가</a:t>
                      </a:r>
                    </a:p>
                  </a:txBody>
                  <a:tcPr marL="36000" marR="36000" marT="17997" marB="17997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문화 예술 극기훈련장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캠프화이어장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다목적용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운동장</a:t>
                      </a:r>
                    </a:p>
                    <a:p>
                      <a:pPr marL="87313" marR="0" lvl="0" indent="-87313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다양한 규모의 세미나실 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(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분임토의실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)</a:t>
                      </a:r>
                    </a:p>
                    <a:p>
                      <a:pPr marL="87313" marR="0" lvl="0" indent="-87313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화상회의실</a:t>
                      </a: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영상자료실</a:t>
                      </a:r>
                      <a:endParaRPr kumimoji="1" lang="en-US" altLang="ko-KR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marL="87313" marR="0" lvl="0" indent="-87313" algn="l" defTabSz="914400" rtl="0" eaLnBrk="1" fontAlgn="base" latin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먹거리 </a:t>
                      </a:r>
                      <a:r>
                        <a:rPr kumimoji="1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줄길거리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</a:t>
                      </a:r>
                      <a:r>
                        <a:rPr kumimoji="1" lang="ko-KR" altLang="en-US" sz="12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휴양을겸한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연수 세미나 교육 교류활동</a:t>
                      </a:r>
                    </a:p>
                  </a:txBody>
                  <a:tcPr marL="36000" marR="36000" marT="17997" marB="17997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0992" name="TextBox 4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 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수요층 </a:t>
            </a:r>
            <a:r>
              <a:rPr kumimoji="0" lang="ko-KR" altLang="en-US" sz="16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분석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2000" i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1227" name="Group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970693404"/>
              </p:ext>
            </p:extLst>
          </p:nvPr>
        </p:nvGraphicFramePr>
        <p:xfrm>
          <a:off x="846138" y="1484313"/>
          <a:ext cx="8283575" cy="4573588"/>
        </p:xfrm>
        <a:graphic>
          <a:graphicData uri="http://schemas.openxmlformats.org/drawingml/2006/table">
            <a:tbl>
              <a:tblPr/>
              <a:tblGrid>
                <a:gridCol w="4286250"/>
                <a:gridCol w="3997325"/>
              </a:tblGrid>
              <a:tr h="3206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경   </a:t>
                      </a: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쟁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  업   체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차   별   화   전   략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400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대규모 스키리조트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(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대명콘도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,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휘닉스파크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,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현대성우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,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오크밸리 등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l"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특화된 </a:t>
                      </a: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테마형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레저단지 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“</a:t>
                      </a: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다온숲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”</a:t>
                      </a: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특화성강조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  (</a:t>
                      </a: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도심형웰빙휴양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/ </a:t>
                      </a: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글램핑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)</a:t>
                      </a:r>
                      <a:endParaRPr kumimoji="1" lang="ko-KR" altLang="en-US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l"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사계절 이용의 편리성 부각</a:t>
                      </a:r>
                      <a:endParaRPr kumimoji="1" lang="en-US" altLang="ko-KR" sz="14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  (</a:t>
                      </a: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글램핑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카페 </a:t>
                      </a: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워커샵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</a:t>
                      </a: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워터풀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/</a:t>
                      </a: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산림욕장등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다양한</a:t>
                      </a:r>
                      <a:b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</a:b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  사계절 </a:t>
                      </a:r>
                      <a:r>
                        <a:rPr kumimoji="1" lang="ko-KR" altLang="en-US" sz="14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이용가능한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부대시설 완비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14001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체인화된 전문콘도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(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한국콘도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,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한화콘도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,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대명콘도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,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하일라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,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코레스코 등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l"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예약의 용이성 강조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l"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체인화된 콘도는 회원과 다른 주말 예약이 어려움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l"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주말</a:t>
                      </a:r>
                      <a:r>
                        <a:rPr kumimoji="1" lang="en-US" altLang="ko-KR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/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연휴를 제외한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이용 일수 확대 및 예약보장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l"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체인은 없으나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사계절 호텔단지임을 </a:t>
                      </a: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강조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l"/>
                        <a:tabLst/>
                      </a:pPr>
                      <a:r>
                        <a:rPr kumimoji="1" lang="ko-KR" altLang="en-US" sz="14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점진적인 체인화 추진 홍보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  <a:tr h="5921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신규진출 대기업군 콘도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(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포스코시티콘도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,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코오롱마우나오션리조트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,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롯데오션캐슬 등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l"/>
                        <a:tabLst/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이용의 편리성 강조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l"/>
                        <a:tabLst/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사계절 휴양지로서의 강점 강조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D0D8E8"/>
                    </a:solidFill>
                  </a:tcPr>
                </a:tc>
              </a:tr>
              <a:tr h="8604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수도권 스키리조트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(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베어스타운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,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양지리조트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,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한화스키장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,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호명산스키장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,</a:t>
                      </a:r>
                      <a:b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</a:b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나산리조트</a:t>
                      </a: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)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l"/>
                        <a:tabLst/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단순 숙박시설이 아닌 호텔 단지임을 강조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l"/>
                        <a:tabLst/>
                      </a:pP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사계절 이용의 편리성 부각</a:t>
                      </a:r>
                      <a:endParaRPr kumimoji="1" lang="en-US" altLang="ko-KR" sz="14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l"/>
                        <a:tabLst/>
                      </a:pPr>
                      <a:r>
                        <a:rPr kumimoji="1" lang="en-US" altLang="ko-KR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</a:t>
                      </a:r>
                      <a:r>
                        <a:rPr kumimoji="1" lang="ko-KR" altLang="en-US" sz="14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겨울바다의 운치성 강조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9EDF4"/>
                    </a:solidFill>
                  </a:tcPr>
                </a:tc>
              </a:tr>
            </a:tbl>
          </a:graphicData>
        </a:graphic>
      </p:graphicFrame>
      <p:sp>
        <p:nvSpPr>
          <p:cNvPr id="42006" name="TextBox 6"/>
          <p:cNvSpPr txBox="1">
            <a:spLocks noChangeArrowheads="1"/>
          </p:cNvSpPr>
          <p:nvPr/>
        </p:nvSpPr>
        <p:spPr bwMode="auto">
          <a:xfrm>
            <a:off x="809625" y="1038225"/>
            <a:ext cx="8286750" cy="277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ü"/>
            </a:pPr>
            <a:r>
              <a:rPr kumimoji="0" lang="ko-KR" altLang="en-US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 </a:t>
            </a:r>
            <a:r>
              <a:rPr kumimoji="0" lang="ko-KR" altLang="en-US" sz="1200" b="1" dirty="0">
                <a:latin typeface="+mn-lt"/>
                <a:ea typeface="HY울릉도M" panose="02030600000101010101" pitchFamily="18" charset="-127"/>
              </a:rPr>
              <a:t>체인화된 콘도미니엄과의 차별화 전략을 실행하여 경쟁력 있는 </a:t>
            </a:r>
            <a:r>
              <a:rPr kumimoji="0" lang="ko-KR" altLang="en-US" sz="1200" b="1" dirty="0" err="1" smtClean="0">
                <a:latin typeface="+mn-lt"/>
                <a:ea typeface="HY울릉도M" panose="02030600000101010101" pitchFamily="18" charset="-127"/>
              </a:rPr>
              <a:t>글램핑단지를</a:t>
            </a:r>
            <a:r>
              <a:rPr kumimoji="0" lang="ko-KR" altLang="en-US" sz="1200" b="1" dirty="0" smtClean="0">
                <a:latin typeface="+mn-lt"/>
                <a:ea typeface="HY울릉도M" panose="02030600000101010101" pitchFamily="18" charset="-127"/>
              </a:rPr>
              <a:t> </a:t>
            </a:r>
            <a:r>
              <a:rPr kumimoji="0" lang="ko-KR" altLang="en-US" sz="1200" b="1" dirty="0">
                <a:latin typeface="+mn-lt"/>
                <a:ea typeface="HY울릉도M" panose="02030600000101010101" pitchFamily="18" charset="-127"/>
              </a:rPr>
              <a:t>부각함으로 수요층 확보에 주력함</a:t>
            </a:r>
            <a:r>
              <a:rPr kumimoji="0" lang="en-US" altLang="ko-KR" sz="12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.</a:t>
            </a:r>
            <a:endParaRPr kumimoji="0" lang="ko-KR" altLang="en-US" sz="1200" dirty="0">
              <a:latin typeface="HY울릉도M" panose="02030600000101010101" pitchFamily="18" charset="-127"/>
              <a:ea typeface="HY울릉도M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42007" name="TextBox 7"/>
          <p:cNvSpPr txBox="1">
            <a:spLocks noChangeArrowheads="1"/>
          </p:cNvSpPr>
          <p:nvPr/>
        </p:nvSpPr>
        <p:spPr bwMode="auto">
          <a:xfrm>
            <a:off x="738188" y="357188"/>
            <a:ext cx="363874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 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개발 </a:t>
            </a:r>
            <a:r>
              <a:rPr kumimoji="0" lang="ko-KR" altLang="en-US" sz="16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계획 </a:t>
            </a:r>
            <a:r>
              <a:rPr kumimoji="0" lang="en-US" altLang="ko-KR" sz="16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/ </a:t>
            </a:r>
            <a:r>
              <a:rPr kumimoji="0" lang="ko-KR" altLang="en-US" sz="16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차별화 방안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2000" i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TextBox 3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 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유사사례 투자수익분석</a:t>
            </a:r>
            <a:endParaRPr kumimoji="0" lang="ko-KR" altLang="en-US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graphicFrame>
        <p:nvGraphicFramePr>
          <p:cNvPr id="54497" name="Group 22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2874654650"/>
              </p:ext>
            </p:extLst>
          </p:nvPr>
        </p:nvGraphicFramePr>
        <p:xfrm>
          <a:off x="849313" y="1125538"/>
          <a:ext cx="8280400" cy="4956171"/>
        </p:xfrm>
        <a:graphic>
          <a:graphicData uri="http://schemas.openxmlformats.org/drawingml/2006/table">
            <a:tbl>
              <a:tblPr/>
              <a:tblGrid>
                <a:gridCol w="981075"/>
                <a:gridCol w="1279525"/>
                <a:gridCol w="1014412"/>
                <a:gridCol w="1395413"/>
                <a:gridCol w="798512"/>
                <a:gridCol w="933450"/>
                <a:gridCol w="801688"/>
                <a:gridCol w="1076325"/>
              </a:tblGrid>
              <a:tr h="5429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구분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사업장 명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소재지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분양가</a:t>
                      </a: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(</a:t>
                      </a: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평</a:t>
                      </a: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)</a:t>
                      </a:r>
                      <a:endParaRPr kumimoji="0" lang="ko-KR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회원구분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구좌수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사용일수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기타</a:t>
                      </a: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(</a:t>
                      </a: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혜택</a:t>
                      </a: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)</a:t>
                      </a:r>
                      <a:endParaRPr kumimoji="0" lang="ko-KR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542925"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리조트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엘도라도리조트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전남증도면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1,600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만원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~1,700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만원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회원권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실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12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구좌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30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일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실내수영장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921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디오션리조트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전남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여수시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1,200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만원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~1,300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만원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회원권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실</a:t>
                      </a: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12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구좌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en-US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30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일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골프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,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워터파크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,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호텔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13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골든스카이콘도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인천 을왕리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2,200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만원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회원권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실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12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구좌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연</a:t>
                      </a: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30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일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골프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, SPA</a:t>
                      </a:r>
                      <a:endParaRPr kumimoji="0" lang="ko-KR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29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서학리조트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강원 태백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1,800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만원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회원권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실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6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구좌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연</a:t>
                      </a: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60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일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골프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스키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, SPA</a:t>
                      </a:r>
                      <a:endParaRPr kumimoji="0" lang="ko-KR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29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비발디소노펠리체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강원 홍촌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1,900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만원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회원권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/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등기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실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12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구좌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연</a:t>
                      </a: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30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일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골프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스키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승마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29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쏠비치호텔리조트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강원 양양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1,400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만원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회원권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/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등기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실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12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구좌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연</a:t>
                      </a: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30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일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골프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스키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, SPA</a:t>
                      </a:r>
                      <a:endParaRPr kumimoji="0" lang="ko-KR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292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리조트호텔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알펜시아리조트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강원 평창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2,000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만원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등기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실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2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구좌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연</a:t>
                      </a: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365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일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주거가능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골프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429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버치힐콘도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강원 평창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2,000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만원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8CCE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등기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실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2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구좌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연</a:t>
                      </a:r>
                      <a:r>
                        <a:rPr kumimoji="0" 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365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일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15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골프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2000" i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5433" name="Group 137"/>
          <p:cNvGraphicFramePr>
            <a:graphicFrameLocks noGrp="1"/>
          </p:cNvGraphicFramePr>
          <p:nvPr/>
        </p:nvGraphicFramePr>
        <p:xfrm>
          <a:off x="849313" y="1125538"/>
          <a:ext cx="8280400" cy="4967283"/>
        </p:xfrm>
        <a:graphic>
          <a:graphicData uri="http://schemas.openxmlformats.org/drawingml/2006/table">
            <a:tbl>
              <a:tblPr/>
              <a:tblGrid>
                <a:gridCol w="592137"/>
                <a:gridCol w="1689100"/>
                <a:gridCol w="1582738"/>
                <a:gridCol w="1581150"/>
                <a:gridCol w="1581150"/>
                <a:gridCol w="1254125"/>
              </a:tblGrid>
              <a:tr h="4968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구 분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엘도라도리조트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조감도</a:t>
                      </a: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주요시설 사진</a:t>
                      </a: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부대시설</a:t>
                      </a: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3.3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㎡당 단가</a:t>
                      </a: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4968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위 치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전남 신안군 증도면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해수온천사우나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야외 노천탕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증도해수찜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요트선착장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, 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갯벌체험관</a:t>
                      </a: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1,600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만원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~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1,700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만원</a:t>
                      </a: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68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대지면적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76,871</a:t>
                      </a:r>
                      <a:r>
                        <a:rPr kumimoji="0" lang="ko-KR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㎡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(23,237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평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)</a:t>
                      </a:r>
                      <a:endParaRPr kumimoji="0" lang="ko-KR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968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연면적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23,464</a:t>
                      </a:r>
                      <a:r>
                        <a:rPr kumimoji="0" lang="ko-KR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㎡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(7,098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평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)</a:t>
                      </a:r>
                      <a:endParaRPr kumimoji="0" lang="ko-KR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968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객실수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185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실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953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구 분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디오션리조트</a:t>
                      </a: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조감도</a:t>
                      </a: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주요시설 사진</a:t>
                      </a: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부대시설</a:t>
                      </a: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3.3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㎡당 단가</a:t>
                      </a: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4968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위 치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전남 여수시 소호동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골프장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18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홀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호텔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(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신축중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), 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워터파크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각종 부대시설</a:t>
                      </a: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1,200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만원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~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1,300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만원</a:t>
                      </a: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968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대지면적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120,941</a:t>
                      </a:r>
                      <a:r>
                        <a:rPr kumimoji="0" lang="ko-KR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㎡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(36,584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평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)</a:t>
                      </a:r>
                      <a:endParaRPr kumimoji="0" lang="ko-KR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968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연면적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콘도동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:25,559</a:t>
                      </a:r>
                      <a:r>
                        <a:rPr kumimoji="0" lang="ko-KR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㎡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(7,731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평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)</a:t>
                      </a:r>
                      <a:endParaRPr kumimoji="0" lang="ko-KR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496887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객실수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128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실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pic>
        <p:nvPicPr>
          <p:cNvPr id="46135" name="그림 2" descr="20101215000075_0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17863" y="1785938"/>
            <a:ext cx="1428750" cy="164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136" name="Picture 3" descr="1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214688" y="4268788"/>
            <a:ext cx="1428750" cy="164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137" name="그림 1" descr="글든베이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76788" y="1785938"/>
            <a:ext cx="1428750" cy="164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6138" name="Picture 1" descr="11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775200" y="4252913"/>
            <a:ext cx="1476375" cy="164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6139" name="Rectangle 5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endParaRPr lang="ko-KR" altLang="ko-KR"/>
          </a:p>
        </p:txBody>
      </p:sp>
      <p:sp>
        <p:nvSpPr>
          <p:cNvPr id="46140" name="TextBox 7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 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유사사례 </a:t>
            </a:r>
            <a:r>
              <a:rPr kumimoji="0" lang="ko-KR" altLang="en-US" sz="16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분석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2000" i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585043" y="3717032"/>
            <a:ext cx="3071813" cy="2400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5000" dirty="0">
                <a:solidFill>
                  <a:schemeClr val="accent6">
                    <a:lumMod val="75000"/>
                  </a:schemeClr>
                </a:solidFill>
                <a:latin typeface="HY헤드라인M" pitchFamily="18" charset="-127"/>
                <a:ea typeface="HY헤드라인M" pitchFamily="18" charset="-127"/>
              </a:rPr>
              <a:t>03</a:t>
            </a:r>
            <a:endParaRPr kumimoji="0" lang="ko-KR" altLang="en-US" sz="15000" dirty="0">
              <a:solidFill>
                <a:schemeClr val="accent6">
                  <a:lumMod val="75000"/>
                </a:schemeClr>
              </a:solidFill>
              <a:latin typeface="HY헤드라인M" pitchFamily="18" charset="-127"/>
              <a:ea typeface="HY헤드라인M" pitchFamily="18" charset="-127"/>
            </a:endParaRPr>
          </a:p>
        </p:txBody>
      </p:sp>
      <p:sp>
        <p:nvSpPr>
          <p:cNvPr id="6" name="Rectangle 4"/>
          <p:cNvSpPr>
            <a:spLocks noChangeArrowheads="1"/>
          </p:cNvSpPr>
          <p:nvPr/>
        </p:nvSpPr>
        <p:spPr bwMode="auto">
          <a:xfrm>
            <a:off x="4664968" y="1412776"/>
            <a:ext cx="4679950" cy="423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30238" indent="-630238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en-US" altLang="ko-KR" sz="1600" dirty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1600" dirty="0" smtClean="0">
                <a:solidFill>
                  <a:srgbClr val="CC6600"/>
                </a:solidFill>
                <a:latin typeface="HY견고딕" pitchFamily="18" charset="-127"/>
                <a:ea typeface="HY견고딕" pitchFamily="18" charset="-127"/>
                <a:cs typeface="Times New Roman" panose="02020603050405020304" pitchFamily="18" charset="0"/>
              </a:rPr>
              <a:t>사업 </a:t>
            </a:r>
            <a:r>
              <a:rPr kumimoji="0" lang="en-US" altLang="ko-KR" sz="1600" b="1" dirty="0" err="1" smtClean="0">
                <a:solidFill>
                  <a:srgbClr val="CC6600"/>
                </a:solidFill>
                <a:latin typeface="HY견고딕" pitchFamily="18" charset="-127"/>
                <a:ea typeface="HY견고딕" pitchFamily="18" charset="-127"/>
                <a:cs typeface="Times New Roman" panose="02020603050405020304" pitchFamily="18" charset="0"/>
              </a:rPr>
              <a:t>Projetc</a:t>
            </a:r>
            <a:r>
              <a:rPr kumimoji="0" lang="en-US" altLang="ko-KR" sz="1600" b="1" dirty="0" smtClean="0">
                <a:solidFill>
                  <a:srgbClr val="CC6600"/>
                </a:solidFill>
                <a:latin typeface="HY견고딕" pitchFamily="18" charset="-127"/>
                <a:ea typeface="HY견고딕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1600" dirty="0" smtClean="0">
                <a:solidFill>
                  <a:srgbClr val="CC6600"/>
                </a:solidFill>
                <a:latin typeface="HY견고딕" pitchFamily="18" charset="-127"/>
                <a:ea typeface="HY견고딕" pitchFamily="18" charset="-127"/>
                <a:cs typeface="Times New Roman" panose="02020603050405020304" pitchFamily="18" charset="0"/>
              </a:rPr>
              <a:t>부지의 이해 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ko-KR" altLang="en-US" sz="1600" dirty="0" smtClean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1600" b="1" dirty="0">
                <a:solidFill>
                  <a:srgbClr val="CC6600"/>
                </a:solidFill>
                <a:latin typeface="HY견고딕" pitchFamily="18" charset="-127"/>
                <a:ea typeface="HY견고딕" pitchFamily="18" charset="-127"/>
                <a:cs typeface="Times New Roman" panose="02020603050405020304" pitchFamily="18" charset="0"/>
              </a:rPr>
              <a:t>개발계획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ko-KR" altLang="en-US" sz="1600" dirty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1600" dirty="0" err="1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Times New Roman" panose="02020603050405020304" pitchFamily="18" charset="0"/>
              </a:rPr>
              <a:t>글램핑</a:t>
            </a:r>
            <a:r>
              <a:rPr kumimoji="0" lang="ko-KR" altLang="en-US" sz="16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Times New Roman" panose="02020603050405020304" pitchFamily="18" charset="0"/>
              </a:rPr>
              <a:t> 사업</a:t>
            </a:r>
            <a:endParaRPr kumimoji="0" lang="ko-KR" altLang="en-US" sz="1600" dirty="0">
              <a:solidFill>
                <a:srgbClr val="FF0000"/>
              </a:solidFill>
              <a:latin typeface="HY견고딕" pitchFamily="18" charset="-127"/>
              <a:ea typeface="HY견고딕" pitchFamily="18" charset="-127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ko-KR" altLang="en-US" sz="1600" dirty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1600" dirty="0" err="1" smtClean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스파</a:t>
            </a:r>
            <a:r>
              <a:rPr kumimoji="0" lang="ko-KR" altLang="en-US" sz="1600" dirty="0" smtClean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및 워터피아 산업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ko-KR" altLang="en-US" sz="1600" dirty="0" smtClean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경상북도 인구 및 관광지 입장객 현황</a:t>
            </a:r>
            <a:endParaRPr kumimoji="0" lang="en-US" altLang="ko-KR" sz="1600" dirty="0" smtClean="0">
              <a:solidFill>
                <a:srgbClr val="CC6600"/>
              </a:solidFill>
              <a:latin typeface="Times New Roman" panose="02020603050405020304" pitchFamily="18" charset="0"/>
              <a:ea typeface="휴먼모음T" panose="02030504000101010101" pitchFamily="18" charset="-127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ko-KR" altLang="en-US" sz="1600" dirty="0" smtClean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사업성 분석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ko-KR" altLang="en-US" sz="1600" dirty="0" smtClean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운영계획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ko-KR" altLang="en-US" sz="1600" dirty="0" smtClean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자금조달방안</a:t>
            </a:r>
            <a:endParaRPr kumimoji="0" lang="ko-KR" altLang="en-US" sz="1600" dirty="0">
              <a:solidFill>
                <a:srgbClr val="CC6600"/>
              </a:solidFill>
              <a:latin typeface="Times New Roman" panose="02020603050405020304" pitchFamily="18" charset="0"/>
              <a:ea typeface="휴먼모음T" panose="02030504000101010101" pitchFamily="18" charset="-127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endParaRPr kumimoji="0" lang="ko-KR" altLang="en-US" sz="1600" dirty="0">
              <a:solidFill>
                <a:srgbClr val="CC6600"/>
              </a:solidFill>
              <a:latin typeface="Times New Roman" panose="02020603050405020304" pitchFamily="18" charset="0"/>
              <a:ea typeface="휴먼모음T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2000" i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936048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2520" y="2204864"/>
            <a:ext cx="4930092" cy="3960440"/>
          </a:xfrm>
          <a:prstGeom prst="rect">
            <a:avLst/>
          </a:prstGeom>
        </p:spPr>
      </p:pic>
      <p:sp>
        <p:nvSpPr>
          <p:cNvPr id="60418" name="TextBox 1"/>
          <p:cNvSpPr txBox="1">
            <a:spLocks noChangeArrowheads="1"/>
          </p:cNvSpPr>
          <p:nvPr/>
        </p:nvSpPr>
        <p:spPr bwMode="auto">
          <a:xfrm>
            <a:off x="2504728" y="1143615"/>
            <a:ext cx="6840760" cy="127727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xtLst/>
        </p:spPr>
        <p:txBody>
          <a:bodyPr wrap="square">
            <a:spAutoFit/>
          </a:bodyPr>
          <a:lstStyle>
            <a:lvl1pPr marL="2286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r>
              <a:rPr lang="ko-KR" altLang="en-US" sz="1100" b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원래 </a:t>
            </a:r>
            <a:r>
              <a:rPr lang="en-US" altLang="ko-KR" sz="1100" b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“</a:t>
            </a:r>
            <a:r>
              <a:rPr lang="ko-KR" altLang="en-US" sz="1100" b="1" dirty="0" err="1" smtClean="0">
                <a:latin typeface="HY엽서L" panose="02030600000101010101" pitchFamily="18" charset="-127"/>
                <a:ea typeface="HY엽서L" panose="02030600000101010101" pitchFamily="18" charset="-127"/>
              </a:rPr>
              <a:t>글램핑</a:t>
            </a:r>
            <a:r>
              <a:rPr lang="en-US" altLang="ko-KR" sz="1100" b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”</a:t>
            </a:r>
            <a:r>
              <a:rPr lang="ko-KR" altLang="en-US" sz="1100" b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이라는 </a:t>
            </a:r>
            <a:r>
              <a:rPr lang="ko-KR" altLang="en-US" sz="1100" b="1" dirty="0">
                <a:latin typeface="HY엽서L" panose="02030600000101010101" pitchFamily="18" charset="-127"/>
                <a:ea typeface="HY엽서L" panose="02030600000101010101" pitchFamily="18" charset="-127"/>
              </a:rPr>
              <a:t>단어가 </a:t>
            </a:r>
            <a:r>
              <a:rPr lang="en-US" altLang="ko-KR" sz="1100" b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“</a:t>
            </a:r>
            <a:r>
              <a:rPr lang="ko-KR" altLang="en-US" sz="1100" b="1" dirty="0" err="1" smtClean="0">
                <a:latin typeface="HY엽서L" panose="02030600000101010101" pitchFamily="18" charset="-127"/>
                <a:ea typeface="HY엽서L" panose="02030600000101010101" pitchFamily="18" charset="-127"/>
              </a:rPr>
              <a:t>글래머러스</a:t>
            </a:r>
            <a:r>
              <a:rPr lang="en-US" altLang="ko-KR" sz="1100" b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”</a:t>
            </a:r>
            <a:r>
              <a:rPr lang="ko-KR" altLang="en-US" sz="1100" b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와 </a:t>
            </a:r>
            <a:r>
              <a:rPr lang="en-US" altLang="ko-KR" sz="1100" b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“</a:t>
            </a:r>
            <a:r>
              <a:rPr lang="ko-KR" altLang="en-US" sz="1100" b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캠핑</a:t>
            </a:r>
            <a:r>
              <a:rPr lang="en-US" altLang="ko-KR" sz="1100" b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”</a:t>
            </a:r>
            <a:r>
              <a:rPr lang="ko-KR" altLang="en-US" sz="1100" b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이 </a:t>
            </a:r>
            <a:r>
              <a:rPr lang="ko-KR" altLang="en-US" sz="1100" b="1" dirty="0">
                <a:latin typeface="HY엽서L" panose="02030600000101010101" pitchFamily="18" charset="-127"/>
                <a:ea typeface="HY엽서L" panose="02030600000101010101" pitchFamily="18" charset="-127"/>
              </a:rPr>
              <a:t>합쳐진 단어인데요 </a:t>
            </a:r>
          </a:p>
          <a:p>
            <a:r>
              <a:rPr lang="ko-KR" altLang="en-US" sz="1100" b="1" dirty="0">
                <a:latin typeface="HY엽서L" panose="02030600000101010101" pitchFamily="18" charset="-127"/>
                <a:ea typeface="HY엽서L" panose="02030600000101010101" pitchFamily="18" charset="-127"/>
              </a:rPr>
              <a:t>실제로 가보면 텐트 하나만 덩그러니 </a:t>
            </a:r>
            <a:r>
              <a:rPr lang="ko-KR" altLang="en-US" sz="1100" b="1" dirty="0" err="1">
                <a:latin typeface="HY엽서L" panose="02030600000101010101" pitchFamily="18" charset="-127"/>
                <a:ea typeface="HY엽서L" panose="02030600000101010101" pitchFamily="18" charset="-127"/>
              </a:rPr>
              <a:t>있는곳부터</a:t>
            </a:r>
            <a:r>
              <a:rPr lang="ko-KR" altLang="en-US" sz="1100" b="1" dirty="0">
                <a:latin typeface="HY엽서L" panose="02030600000101010101" pitchFamily="18" charset="-127"/>
                <a:ea typeface="HY엽서L" panose="02030600000101010101" pitchFamily="18" charset="-127"/>
              </a:rPr>
              <a:t> </a:t>
            </a:r>
            <a:r>
              <a:rPr lang="ko-KR" altLang="en-US" sz="1100" b="1" dirty="0" err="1">
                <a:latin typeface="HY엽서L" panose="02030600000101010101" pitchFamily="18" charset="-127"/>
                <a:ea typeface="HY엽서L" panose="02030600000101010101" pitchFamily="18" charset="-127"/>
              </a:rPr>
              <a:t>허접한</a:t>
            </a:r>
            <a:r>
              <a:rPr lang="ko-KR" altLang="en-US" sz="1100" b="1" dirty="0">
                <a:latin typeface="HY엽서L" panose="02030600000101010101" pitchFamily="18" charset="-127"/>
                <a:ea typeface="HY엽서L" panose="02030600000101010101" pitchFamily="18" charset="-127"/>
              </a:rPr>
              <a:t> 곳까지 </a:t>
            </a:r>
            <a:r>
              <a:rPr lang="ko-KR" altLang="en-US" sz="1100" b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천차만별입니다</a:t>
            </a:r>
            <a:r>
              <a:rPr lang="en-US" altLang="ko-KR" sz="1100" b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  <a:r>
              <a:rPr lang="ko-KR" altLang="en-US" sz="1100" b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 </a:t>
            </a:r>
            <a:endParaRPr lang="ko-KR" altLang="en-US" sz="1100" b="1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ko-KR" altLang="en-US" sz="1100" b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진정한 </a:t>
            </a:r>
            <a:r>
              <a:rPr lang="ko-KR" altLang="en-US" sz="1100" b="1" dirty="0" err="1">
                <a:latin typeface="HY엽서L" panose="02030600000101010101" pitchFamily="18" charset="-127"/>
                <a:ea typeface="HY엽서L" panose="02030600000101010101" pitchFamily="18" charset="-127"/>
              </a:rPr>
              <a:t>글램핑이란</a:t>
            </a:r>
            <a:r>
              <a:rPr lang="ko-KR" altLang="en-US" sz="1100" b="1" dirty="0">
                <a:latin typeface="HY엽서L" panose="02030600000101010101" pitchFamily="18" charset="-127"/>
                <a:ea typeface="HY엽서L" panose="02030600000101010101" pitchFamily="18" charset="-127"/>
              </a:rPr>
              <a:t> </a:t>
            </a:r>
            <a:r>
              <a:rPr lang="ko-KR" altLang="en-US" sz="1100" b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무엇인가</a:t>
            </a:r>
            <a:r>
              <a:rPr lang="en-US" altLang="ko-KR" sz="1100" b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? </a:t>
            </a:r>
            <a:r>
              <a:rPr lang="ko-KR" altLang="en-US" sz="1100" b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아무런 </a:t>
            </a:r>
            <a:r>
              <a:rPr lang="ko-KR" altLang="en-US" sz="1100" b="1" dirty="0">
                <a:latin typeface="HY엽서L" panose="02030600000101010101" pitchFamily="18" charset="-127"/>
                <a:ea typeface="HY엽서L" panose="02030600000101010101" pitchFamily="18" charset="-127"/>
              </a:rPr>
              <a:t>장비도 없지만 캠핑의 낭만을 느껴보고 </a:t>
            </a:r>
            <a:r>
              <a:rPr lang="ko-KR" altLang="en-US" sz="1100" b="1" dirty="0" err="1" smtClean="0">
                <a:latin typeface="HY엽서L" panose="02030600000101010101" pitchFamily="18" charset="-127"/>
                <a:ea typeface="HY엽서L" panose="02030600000101010101" pitchFamily="18" charset="-127"/>
              </a:rPr>
              <a:t>싶을때</a:t>
            </a:r>
            <a:r>
              <a:rPr lang="en-US" altLang="ko-KR" sz="1100" b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, </a:t>
            </a:r>
            <a:r>
              <a:rPr lang="ko-KR" altLang="en-US" sz="1100" b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돈은 </a:t>
            </a:r>
            <a:r>
              <a:rPr lang="ko-KR" altLang="en-US" sz="1100" b="1" dirty="0">
                <a:latin typeface="HY엽서L" panose="02030600000101010101" pitchFamily="18" charset="-127"/>
                <a:ea typeface="HY엽서L" panose="02030600000101010101" pitchFamily="18" charset="-127"/>
              </a:rPr>
              <a:t>있는데 </a:t>
            </a:r>
          </a:p>
          <a:p>
            <a:r>
              <a:rPr lang="ko-KR" altLang="en-US" sz="1100" b="1" dirty="0">
                <a:latin typeface="HY엽서L" panose="02030600000101010101" pitchFamily="18" charset="-127"/>
                <a:ea typeface="HY엽서L" panose="02030600000101010101" pitchFamily="18" charset="-127"/>
              </a:rPr>
              <a:t>텐트 설치나 </a:t>
            </a:r>
            <a:r>
              <a:rPr lang="ko-KR" altLang="en-US" sz="1100" b="1" dirty="0" err="1">
                <a:latin typeface="HY엽서L" panose="02030600000101010101" pitchFamily="18" charset="-127"/>
                <a:ea typeface="HY엽서L" panose="02030600000101010101" pitchFamily="18" charset="-127"/>
              </a:rPr>
              <a:t>일하는게</a:t>
            </a:r>
            <a:r>
              <a:rPr lang="ko-KR" altLang="en-US" sz="1100" b="1" dirty="0">
                <a:latin typeface="HY엽서L" panose="02030600000101010101" pitchFamily="18" charset="-127"/>
                <a:ea typeface="HY엽서L" panose="02030600000101010101" pitchFamily="18" charset="-127"/>
              </a:rPr>
              <a:t> </a:t>
            </a:r>
            <a:r>
              <a:rPr lang="ko-KR" altLang="en-US" sz="1100" b="1" dirty="0" err="1">
                <a:latin typeface="HY엽서L" panose="02030600000101010101" pitchFamily="18" charset="-127"/>
                <a:ea typeface="HY엽서L" panose="02030600000101010101" pitchFamily="18" charset="-127"/>
              </a:rPr>
              <a:t>귀찮을때</a:t>
            </a:r>
            <a:r>
              <a:rPr lang="ko-KR" altLang="en-US" sz="1100" b="1" dirty="0">
                <a:latin typeface="HY엽서L" panose="02030600000101010101" pitchFamily="18" charset="-127"/>
                <a:ea typeface="HY엽서L" panose="02030600000101010101" pitchFamily="18" charset="-127"/>
              </a:rPr>
              <a:t> 딱 좋아요 </a:t>
            </a:r>
            <a:r>
              <a:rPr lang="ko-KR" altLang="en-US" sz="1100" b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경치 </a:t>
            </a:r>
            <a:r>
              <a:rPr lang="ko-KR" altLang="en-US" sz="1100" b="1" dirty="0" err="1">
                <a:latin typeface="HY엽서L" panose="02030600000101010101" pitchFamily="18" charset="-127"/>
                <a:ea typeface="HY엽서L" panose="02030600000101010101" pitchFamily="18" charset="-127"/>
              </a:rPr>
              <a:t>좋은곳에</a:t>
            </a:r>
            <a:r>
              <a:rPr lang="ko-KR" altLang="en-US" sz="1100" b="1" dirty="0">
                <a:latin typeface="HY엽서L" panose="02030600000101010101" pitchFamily="18" charset="-127"/>
                <a:ea typeface="HY엽서L" panose="02030600000101010101" pitchFamily="18" charset="-127"/>
              </a:rPr>
              <a:t> 편리한 시설을 갖추고 특급 서비스까지 갖췄다면</a:t>
            </a:r>
          </a:p>
          <a:p>
            <a:r>
              <a:rPr lang="ko-KR" altLang="en-US" sz="1100" b="1" dirty="0">
                <a:latin typeface="HY엽서L" panose="02030600000101010101" pitchFamily="18" charset="-127"/>
                <a:ea typeface="HY엽서L" panose="02030600000101010101" pitchFamily="18" charset="-127"/>
              </a:rPr>
              <a:t>그야말로 </a:t>
            </a:r>
            <a:r>
              <a:rPr lang="ko-KR" altLang="en-US" sz="1100" b="1" dirty="0" err="1">
                <a:latin typeface="HY엽서L" panose="02030600000101010101" pitchFamily="18" charset="-127"/>
                <a:ea typeface="HY엽서L" panose="02030600000101010101" pitchFamily="18" charset="-127"/>
              </a:rPr>
              <a:t>럭셔리</a:t>
            </a:r>
            <a:r>
              <a:rPr lang="ko-KR" altLang="en-US" sz="1100" b="1" dirty="0">
                <a:latin typeface="HY엽서L" panose="02030600000101010101" pitchFamily="18" charset="-127"/>
                <a:ea typeface="HY엽서L" panose="02030600000101010101" pitchFamily="18" charset="-127"/>
              </a:rPr>
              <a:t> </a:t>
            </a:r>
            <a:r>
              <a:rPr lang="ko-KR" altLang="en-US" sz="1100" b="1" dirty="0" err="1">
                <a:latin typeface="HY엽서L" panose="02030600000101010101" pitchFamily="18" charset="-127"/>
                <a:ea typeface="HY엽서L" panose="02030600000101010101" pitchFamily="18" charset="-127"/>
              </a:rPr>
              <a:t>글램핑</a:t>
            </a:r>
            <a:r>
              <a:rPr lang="ko-KR" altLang="en-US" sz="1100" b="1" dirty="0">
                <a:latin typeface="HY엽서L" panose="02030600000101010101" pitchFamily="18" charset="-127"/>
                <a:ea typeface="HY엽서L" panose="02030600000101010101" pitchFamily="18" charset="-127"/>
              </a:rPr>
              <a:t> 조건은 </a:t>
            </a:r>
            <a:r>
              <a:rPr lang="ko-KR" altLang="en-US" sz="1100" b="1" dirty="0" err="1" smtClean="0">
                <a:latin typeface="HY엽서L" panose="02030600000101010101" pitchFamily="18" charset="-127"/>
                <a:ea typeface="HY엽서L" panose="02030600000101010101" pitchFamily="18" charset="-127"/>
              </a:rPr>
              <a:t>충족한거에요</a:t>
            </a:r>
            <a:r>
              <a:rPr lang="ko-KR" altLang="en-US" sz="1100" b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 불이 </a:t>
            </a:r>
            <a:r>
              <a:rPr lang="ko-KR" altLang="en-US" sz="1100" b="1" dirty="0">
                <a:latin typeface="HY엽서L" panose="02030600000101010101" pitchFamily="18" charset="-127"/>
                <a:ea typeface="HY엽서L" panose="02030600000101010101" pitchFamily="18" charset="-127"/>
              </a:rPr>
              <a:t>켜져 있다면 야경을 즐기기에 충분합니다 </a:t>
            </a:r>
            <a:r>
              <a:rPr lang="en-US" altLang="ko-KR" sz="1100" b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.</a:t>
            </a:r>
            <a:endParaRPr lang="ko-KR" altLang="en-US" sz="1100" b="1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ko-KR" altLang="en-US" sz="1100" b="1" dirty="0">
                <a:latin typeface="HY엽서L" panose="02030600000101010101" pitchFamily="18" charset="-127"/>
                <a:ea typeface="HY엽서L" panose="02030600000101010101" pitchFamily="18" charset="-127"/>
              </a:rPr>
              <a:t>낮은 낮대로 밤은 밤대로의 묘미가 </a:t>
            </a:r>
            <a:r>
              <a:rPr lang="ko-KR" altLang="en-US" sz="1100" b="1" dirty="0" err="1">
                <a:latin typeface="HY엽서L" panose="02030600000101010101" pitchFamily="18" charset="-127"/>
                <a:ea typeface="HY엽서L" panose="02030600000101010101" pitchFamily="18" charset="-127"/>
              </a:rPr>
              <a:t>있는곳이</a:t>
            </a:r>
            <a:r>
              <a:rPr lang="ko-KR" altLang="en-US" sz="1100" b="1" dirty="0">
                <a:latin typeface="HY엽서L" panose="02030600000101010101" pitchFamily="18" charset="-127"/>
                <a:ea typeface="HY엽서L" panose="02030600000101010101" pitchFamily="18" charset="-127"/>
              </a:rPr>
              <a:t> 바로 </a:t>
            </a:r>
            <a:r>
              <a:rPr lang="ko-KR" altLang="en-US" sz="1100" b="1" dirty="0" err="1" smtClean="0">
                <a:latin typeface="HY엽서L" panose="02030600000101010101" pitchFamily="18" charset="-127"/>
                <a:ea typeface="HY엽서L" panose="02030600000101010101" pitchFamily="18" charset="-127"/>
              </a:rPr>
              <a:t>글램핑장이에요</a:t>
            </a:r>
            <a:r>
              <a:rPr lang="ko-KR" altLang="en-US" sz="1100" b="1" dirty="0" smtClean="0">
                <a:latin typeface="HY엽서L" panose="02030600000101010101" pitchFamily="18" charset="-127"/>
                <a:ea typeface="HY엽서L" panose="02030600000101010101" pitchFamily="18" charset="-127"/>
              </a:rPr>
              <a:t> </a:t>
            </a:r>
            <a:endParaRPr lang="ko-KR" altLang="en-US" sz="1100" b="1" dirty="0">
              <a:latin typeface="HY엽서L" panose="02030600000101010101" pitchFamily="18" charset="-127"/>
              <a:ea typeface="HY엽서L" panose="02030600000101010101" pitchFamily="18" charset="-127"/>
            </a:endParaRPr>
          </a:p>
          <a:p>
            <a:r>
              <a:rPr lang="en-US" altLang="ko-KR" sz="1100" b="1" dirty="0">
                <a:latin typeface="HY엽서L" panose="02030600000101010101" pitchFamily="18" charset="-127"/>
                <a:ea typeface="HY엽서L" panose="02030600000101010101" pitchFamily="18" charset="-127"/>
              </a:rPr>
              <a:t>[</a:t>
            </a:r>
            <a:r>
              <a:rPr lang="ko-KR" altLang="en-US" sz="1100" b="1" dirty="0">
                <a:latin typeface="HY엽서L" panose="02030600000101010101" pitchFamily="18" charset="-127"/>
                <a:ea typeface="HY엽서L" panose="02030600000101010101" pitchFamily="18" charset="-127"/>
              </a:rPr>
              <a:t>출처</a:t>
            </a:r>
            <a:r>
              <a:rPr lang="en-US" altLang="ko-KR" sz="1100" b="1" dirty="0">
                <a:latin typeface="HY엽서L" panose="02030600000101010101" pitchFamily="18" charset="-127"/>
                <a:ea typeface="HY엽서L" panose="02030600000101010101" pitchFamily="18" charset="-127"/>
              </a:rPr>
              <a:t>]</a:t>
            </a:r>
            <a:r>
              <a:rPr lang="ko-KR" altLang="en-US" sz="1100" b="1" dirty="0">
                <a:latin typeface="HY엽서L" panose="02030600000101010101" pitchFamily="18" charset="-127"/>
                <a:ea typeface="HY엽서L" panose="02030600000101010101" pitchFamily="18" charset="-127"/>
              </a:rPr>
              <a:t> </a:t>
            </a:r>
            <a:r>
              <a:rPr lang="ko-KR" altLang="en-US" sz="1100" b="1" dirty="0" err="1">
                <a:latin typeface="HY엽서L" panose="02030600000101010101" pitchFamily="18" charset="-127"/>
                <a:ea typeface="HY엽서L" panose="02030600000101010101" pitchFamily="18" charset="-127"/>
                <a:hlinkClick r:id="rId3"/>
              </a:rPr>
              <a:t>럭셔리</a:t>
            </a:r>
            <a:r>
              <a:rPr lang="ko-KR" altLang="en-US" sz="1100" b="1" dirty="0">
                <a:latin typeface="HY엽서L" panose="02030600000101010101" pitchFamily="18" charset="-127"/>
                <a:ea typeface="HY엽서L" panose="02030600000101010101" pitchFamily="18" charset="-127"/>
                <a:hlinkClick r:id="rId3"/>
              </a:rPr>
              <a:t> </a:t>
            </a:r>
            <a:r>
              <a:rPr lang="ko-KR" altLang="en-US" sz="1100" b="1" dirty="0" err="1">
                <a:latin typeface="HY엽서L" panose="02030600000101010101" pitchFamily="18" charset="-127"/>
                <a:ea typeface="HY엽서L" panose="02030600000101010101" pitchFamily="18" charset="-127"/>
                <a:hlinkClick r:id="rId3"/>
              </a:rPr>
              <a:t>글램핑이란</a:t>
            </a:r>
            <a:r>
              <a:rPr lang="en-US" altLang="ko-KR" sz="1100" b="1" dirty="0">
                <a:latin typeface="HY엽서L" panose="02030600000101010101" pitchFamily="18" charset="-127"/>
                <a:ea typeface="HY엽서L" panose="02030600000101010101" pitchFamily="18" charset="-127"/>
                <a:hlinkClick r:id="rId3"/>
              </a:rPr>
              <a:t>? </a:t>
            </a:r>
            <a:r>
              <a:rPr lang="ko-KR" altLang="en-US" sz="1100" b="1" dirty="0">
                <a:latin typeface="HY엽서L" panose="02030600000101010101" pitchFamily="18" charset="-127"/>
                <a:ea typeface="HY엽서L" panose="02030600000101010101" pitchFamily="18" charset="-127"/>
                <a:hlinkClick r:id="rId3"/>
              </a:rPr>
              <a:t>돈만 준비해</a:t>
            </a:r>
            <a:r>
              <a:rPr lang="en-US" altLang="ko-KR" sz="1100" b="1" dirty="0">
                <a:latin typeface="HY엽서L" panose="02030600000101010101" pitchFamily="18" charset="-127"/>
                <a:ea typeface="HY엽서L" panose="02030600000101010101" pitchFamily="18" charset="-127"/>
                <a:hlinkClick r:id="rId3"/>
              </a:rPr>
              <a:t>! </a:t>
            </a:r>
            <a:r>
              <a:rPr lang="ko-KR" altLang="en-US" sz="1100" b="1" dirty="0">
                <a:latin typeface="HY엽서L" panose="02030600000101010101" pitchFamily="18" charset="-127"/>
                <a:ea typeface="HY엽서L" panose="02030600000101010101" pitchFamily="18" charset="-127"/>
                <a:hlinkClick r:id="rId3"/>
              </a:rPr>
              <a:t>빈손으로 출발하는 황제 캠핑</a:t>
            </a:r>
            <a:r>
              <a:rPr lang="en-US" altLang="ko-KR" sz="1100" b="1" dirty="0">
                <a:latin typeface="HY엽서L" panose="02030600000101010101" pitchFamily="18" charset="-127"/>
                <a:ea typeface="HY엽서L" panose="02030600000101010101" pitchFamily="18" charset="-127"/>
                <a:hlinkClick r:id="rId3"/>
              </a:rPr>
              <a:t>~</a:t>
            </a:r>
            <a:r>
              <a:rPr lang="en-US" altLang="ko-KR" sz="1100" b="1" dirty="0">
                <a:latin typeface="HY엽서L" panose="02030600000101010101" pitchFamily="18" charset="-127"/>
                <a:ea typeface="HY엽서L" panose="02030600000101010101" pitchFamily="18" charset="-127"/>
              </a:rPr>
              <a:t>|</a:t>
            </a:r>
            <a:r>
              <a:rPr lang="ko-KR" altLang="en-US" sz="1100" b="1" dirty="0">
                <a:latin typeface="HY엽서L" panose="02030600000101010101" pitchFamily="18" charset="-127"/>
                <a:ea typeface="HY엽서L" panose="02030600000101010101" pitchFamily="18" charset="-127"/>
              </a:rPr>
              <a:t>작성자 </a:t>
            </a:r>
            <a:r>
              <a:rPr lang="ko-KR" altLang="en-US" sz="1100" b="1" dirty="0" err="1">
                <a:latin typeface="HY엽서L" panose="02030600000101010101" pitchFamily="18" charset="-127"/>
                <a:ea typeface="HY엽서L" panose="02030600000101010101" pitchFamily="18" charset="-127"/>
                <a:hlinkClick r:id="rId4"/>
              </a:rPr>
              <a:t>백가락</a:t>
            </a:r>
            <a:endParaRPr lang="ko-KR" altLang="en-US" sz="1100" b="1" dirty="0">
              <a:latin typeface="HY엽서L" panose="02030600000101010101" pitchFamily="18" charset="-127"/>
              <a:ea typeface="HY엽서L" panose="02030600000101010101" pitchFamily="18" charset="-127"/>
            </a:endParaRPr>
          </a:p>
        </p:txBody>
      </p:sp>
      <p:sp>
        <p:nvSpPr>
          <p:cNvPr id="60421" name="TextBox 4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 </a:t>
            </a:r>
            <a:r>
              <a:rPr kumimoji="0" lang="ko-KR" altLang="en-US" sz="1600" dirty="0" err="1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글램핑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 사업 </a:t>
            </a:r>
            <a:endParaRPr kumimoji="0" lang="ko-KR" altLang="en-US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62612" y="2564904"/>
            <a:ext cx="3804886" cy="352839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10451" y="1047958"/>
            <a:ext cx="1838325" cy="14449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2000" i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8292952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TextBox 4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ko-KR" altLang="en-US" sz="1600" dirty="0" err="1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글램핑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endParaRPr kumimoji="0" lang="ko-KR" altLang="en-US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62890" y="2564905"/>
            <a:ext cx="3654606" cy="352214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4760" y="908720"/>
            <a:ext cx="5079974" cy="5178326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93160" y="1088741"/>
            <a:ext cx="2657475" cy="129614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2000" i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ChangeArrowheads="1"/>
          </p:cNvSpPr>
          <p:nvPr/>
        </p:nvSpPr>
        <p:spPr bwMode="auto">
          <a:xfrm>
            <a:off x="4736976" y="1484784"/>
            <a:ext cx="4679950" cy="423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30238" indent="-630238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en-US" altLang="ko-KR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16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Times New Roman" panose="02020603050405020304" pitchFamily="18" charset="0"/>
              </a:rPr>
              <a:t>사업 </a:t>
            </a:r>
            <a:r>
              <a:rPr kumimoji="0" lang="en-US" altLang="ko-KR" sz="1600" b="1" dirty="0" err="1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Times New Roman" panose="02020603050405020304" pitchFamily="18" charset="0"/>
              </a:rPr>
              <a:t>Projetc</a:t>
            </a:r>
            <a:r>
              <a:rPr kumimoji="0" lang="en-US" altLang="ko-KR" sz="1600" b="1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1600" dirty="0" smtClean="0">
                <a:solidFill>
                  <a:srgbClr val="FF0000"/>
                </a:solidFill>
                <a:latin typeface="HY견고딕" pitchFamily="18" charset="-127"/>
                <a:ea typeface="HY견고딕" pitchFamily="18" charset="-127"/>
                <a:cs typeface="Times New Roman" panose="02020603050405020304" pitchFamily="18" charset="0"/>
              </a:rPr>
              <a:t>부지의 이해 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ko-KR" altLang="en-US" sz="1600" dirty="0" smtClean="0">
                <a:solidFill>
                  <a:srgbClr val="CC6600"/>
                </a:solidFill>
                <a:latin typeface="HY견고딕" pitchFamily="18" charset="-127"/>
                <a:ea typeface="HY견고딕" pitchFamily="18" charset="-127"/>
                <a:cs typeface="Times New Roman" panose="02020603050405020304" pitchFamily="18" charset="0"/>
              </a:rPr>
              <a:t> 개발계획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ko-KR" altLang="en-US" sz="1600" dirty="0" smtClean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1600" dirty="0" err="1" smtClean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글램핑</a:t>
            </a:r>
            <a:r>
              <a:rPr kumimoji="0" lang="ko-KR" altLang="en-US" sz="1600" dirty="0" smtClean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사업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ko-KR" altLang="en-US" sz="1600" dirty="0" err="1" smtClean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힐링</a:t>
            </a:r>
            <a:r>
              <a:rPr kumimoji="0" lang="ko-KR" altLang="en-US" sz="1600" dirty="0" smtClean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산업 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ko-KR" altLang="en-US" sz="1600" dirty="0" err="1" smtClean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세종시</a:t>
            </a:r>
            <a:r>
              <a:rPr kumimoji="0" lang="ko-KR" altLang="en-US" sz="1600" dirty="0" smtClean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1600" dirty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인구 및 관광지 입장객 현황 </a:t>
            </a:r>
            <a:endParaRPr kumimoji="0" lang="en-US" altLang="ko-KR" sz="1600" dirty="0">
              <a:solidFill>
                <a:srgbClr val="CC6600"/>
              </a:solidFill>
              <a:latin typeface="Times New Roman" panose="02020603050405020304" pitchFamily="18" charset="0"/>
              <a:ea typeface="휴먼모음T" panose="02030504000101010101" pitchFamily="18" charset="-127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ko-KR" altLang="en-US" sz="1600" dirty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사업성 분석</a:t>
            </a:r>
            <a:endParaRPr kumimoji="0" lang="en-US" altLang="ko-KR" sz="1600" dirty="0">
              <a:solidFill>
                <a:srgbClr val="CC6600"/>
              </a:solidFill>
              <a:latin typeface="Times New Roman" panose="02020603050405020304" pitchFamily="18" charset="0"/>
              <a:ea typeface="휴먼모음T" panose="02030504000101010101" pitchFamily="18" charset="-127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ko-KR" altLang="en-US" sz="1600" dirty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운영계획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ko-KR" altLang="en-US" sz="1600" dirty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1600" dirty="0" smtClean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자금조달방안</a:t>
            </a:r>
            <a:endParaRPr kumimoji="0" lang="en-US" altLang="ko-KR" sz="1600" dirty="0" smtClean="0">
              <a:solidFill>
                <a:srgbClr val="CC6600"/>
              </a:solidFill>
              <a:latin typeface="Times New Roman" panose="02020603050405020304" pitchFamily="18" charset="0"/>
              <a:ea typeface="휴먼모음T" panose="02030504000101010101" pitchFamily="18" charset="-127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ko-KR" altLang="en-US" sz="1600" dirty="0" smtClean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투자유치 홍보계획</a:t>
            </a:r>
            <a:endParaRPr kumimoji="0" lang="en-US" altLang="ko-KR" sz="1600" dirty="0" smtClean="0">
              <a:solidFill>
                <a:srgbClr val="CC6600"/>
              </a:solidFill>
              <a:latin typeface="Times New Roman" panose="02020603050405020304" pitchFamily="18" charset="0"/>
              <a:ea typeface="휴먼모음T" panose="02030504000101010101" pitchFamily="18" charset="-127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en-US" altLang="ko-KR" sz="1600" dirty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1600" dirty="0" smtClean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지역사회기여 및 지역명소 운영계획</a:t>
            </a:r>
            <a:endParaRPr kumimoji="0" lang="ko-KR" altLang="en-US" sz="1600" dirty="0">
              <a:solidFill>
                <a:srgbClr val="CC6600"/>
              </a:solidFill>
              <a:latin typeface="Times New Roman" panose="02020603050405020304" pitchFamily="18" charset="0"/>
              <a:ea typeface="휴먼모음T" panose="02030504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29059" y="3717032"/>
            <a:ext cx="3071813" cy="2400300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15000" dirty="0">
                <a:solidFill>
                  <a:schemeClr val="accent6">
                    <a:lumMod val="75000"/>
                  </a:schemeClr>
                </a:solidFill>
                <a:latin typeface="휴먼둥근헤드라인" pitchFamily="18" charset="-127"/>
                <a:ea typeface="휴먼둥근헤드라인" pitchFamily="18" charset="-127"/>
              </a:rPr>
              <a:t>01</a:t>
            </a:r>
            <a:endParaRPr kumimoji="0" lang="ko-KR" altLang="en-US" sz="15000" dirty="0">
              <a:solidFill>
                <a:schemeClr val="accent6">
                  <a:lumMod val="75000"/>
                </a:schemeClr>
              </a:solidFill>
              <a:latin typeface="휴먼둥근헤드라인" pitchFamily="18" charset="-127"/>
              <a:ea typeface="휴먼둥근헤드라인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2000" i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173500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flipH="1">
            <a:off x="6753199" y="3494963"/>
            <a:ext cx="2626596" cy="2615490"/>
          </a:xfrm>
          <a:prstGeom prst="rect">
            <a:avLst/>
          </a:prstGeom>
        </p:spPr>
      </p:pic>
      <p:sp>
        <p:nvSpPr>
          <p:cNvPr id="60421" name="TextBox 4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ko-KR" altLang="en-US" sz="1600" dirty="0" err="1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글램핑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endParaRPr kumimoji="0" lang="ko-KR" altLang="en-US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6555" y="980728"/>
            <a:ext cx="3792389" cy="245304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520952" y="980728"/>
            <a:ext cx="4888979" cy="245304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56555" y="3494963"/>
            <a:ext cx="4368453" cy="261549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97017" y="3494963"/>
            <a:ext cx="2376263" cy="261549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2000" i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624194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0511" y="3789040"/>
            <a:ext cx="3757388" cy="2412877"/>
          </a:xfrm>
          <a:prstGeom prst="rect">
            <a:avLst/>
          </a:prstGeom>
        </p:spPr>
      </p:pic>
      <p:sp>
        <p:nvSpPr>
          <p:cNvPr id="60421" name="TextBox 4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ko-KR" altLang="en-US" sz="1600" dirty="0" err="1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글램핑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endParaRPr kumimoji="0" lang="ko-KR" altLang="en-US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0511" y="1047959"/>
            <a:ext cx="4941271" cy="31731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36879" y="1047959"/>
            <a:ext cx="3882375" cy="266907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317900" y="3645024"/>
            <a:ext cx="5101354" cy="2523489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2000" i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1704903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48544" y="1124744"/>
            <a:ext cx="8568952" cy="4968552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98196" y="4366989"/>
            <a:ext cx="2019300" cy="1078235"/>
          </a:xfrm>
          <a:prstGeom prst="rect">
            <a:avLst/>
          </a:prstGeom>
        </p:spPr>
      </p:pic>
      <p:sp>
        <p:nvSpPr>
          <p:cNvPr id="60421" name="TextBox 4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ko-KR" altLang="en-US" sz="1600" dirty="0" err="1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글램핑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endParaRPr kumimoji="0" lang="ko-KR" altLang="en-US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2000" i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035669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TextBox 4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ko-KR" altLang="en-US" sz="1600" dirty="0" err="1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글램핑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endParaRPr kumimoji="0" lang="ko-KR" altLang="en-US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48544" y="1196752"/>
            <a:ext cx="8496944" cy="489654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57256" y="4583013"/>
            <a:ext cx="2019300" cy="14382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2000" i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96602419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TextBox 4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ko-KR" altLang="en-US" sz="1600" dirty="0" err="1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글램핑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endParaRPr kumimoji="0" lang="ko-KR" altLang="en-US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57262" y="1196752"/>
            <a:ext cx="8244210" cy="475252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26188" y="4366989"/>
            <a:ext cx="2019300" cy="1438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2000" i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22516706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TextBox 4"/>
          <p:cNvSpPr txBox="1">
            <a:spLocks noChangeArrowheads="1"/>
          </p:cNvSpPr>
          <p:nvPr/>
        </p:nvSpPr>
        <p:spPr bwMode="auto">
          <a:xfrm>
            <a:off x="704528" y="357188"/>
            <a:ext cx="3319214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ko-KR" altLang="en-US" sz="1600" dirty="0" err="1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글램핑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endParaRPr kumimoji="0" lang="ko-KR" altLang="en-US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48544" y="1124744"/>
            <a:ext cx="8568951" cy="496855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98196" y="2564904"/>
            <a:ext cx="2019300" cy="7200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2000" i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804614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TextBox 4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ko-KR" altLang="en-US" sz="1600" dirty="0" err="1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글램핑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endParaRPr kumimoji="0" lang="ko-KR" altLang="en-US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57262" y="1341884"/>
            <a:ext cx="7991475" cy="38153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038156" y="1268760"/>
            <a:ext cx="2019300" cy="143827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1188" y="4797152"/>
            <a:ext cx="8016268" cy="1339974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8265368" y="4509120"/>
            <a:ext cx="864096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solidFill>
                  <a:schemeClr val="tx1"/>
                </a:solidFill>
              </a:rPr>
              <a:t>바랍니다</a:t>
            </a:r>
            <a:endParaRPr lang="ko-KR" altLang="en-US" sz="1200" dirty="0"/>
          </a:p>
        </p:txBody>
      </p:sp>
      <p:sp>
        <p:nvSpPr>
          <p:cNvPr id="9" name="TextBox 8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2000" i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83909071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TextBox 4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ko-KR" altLang="en-US" sz="1600" dirty="0" err="1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글램핑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endParaRPr kumimoji="0" lang="ko-KR" altLang="en-US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57262" y="1047959"/>
            <a:ext cx="8244210" cy="49013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57256" y="4438997"/>
            <a:ext cx="2019300" cy="14382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2000" i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6015061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TextBox 4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ko-KR" altLang="en-US" sz="1600" dirty="0" err="1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오시는길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endParaRPr kumimoji="0" lang="ko-KR" altLang="en-US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2520" y="1124744"/>
            <a:ext cx="8712968" cy="504056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57256" y="1484784"/>
            <a:ext cx="2019300" cy="136815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2000" i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394005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76537" y="980728"/>
            <a:ext cx="6552727" cy="5112568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185248" y="2427138"/>
            <a:ext cx="2120825" cy="366615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916922" y="979984"/>
            <a:ext cx="2657475" cy="1296144"/>
          </a:xfrm>
          <a:prstGeom prst="rect">
            <a:avLst/>
          </a:prstGeom>
        </p:spPr>
      </p:pic>
      <p:sp>
        <p:nvSpPr>
          <p:cNvPr id="11" name="TextBox 4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 언론보도 </a:t>
            </a:r>
            <a:endParaRPr kumimoji="0" lang="ko-KR" altLang="en-US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7" name="AutoShape 2" descr="20180922_151916.jpg"/>
          <p:cNvSpPr>
            <a:spLocks noChangeAspect="1" noChangeArrowheads="1"/>
          </p:cNvSpPr>
          <p:nvPr/>
        </p:nvSpPr>
        <p:spPr bwMode="auto">
          <a:xfrm>
            <a:off x="63500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303430" y="5229200"/>
            <a:ext cx="2384872" cy="86409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88302" y="5110206"/>
            <a:ext cx="1352929" cy="983089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2000" i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619450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extBox 1"/>
          <p:cNvSpPr txBox="1">
            <a:spLocks noChangeArrowheads="1"/>
          </p:cNvSpPr>
          <p:nvPr/>
        </p:nvSpPr>
        <p:spPr bwMode="auto">
          <a:xfrm>
            <a:off x="738188" y="357188"/>
            <a:ext cx="3357562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1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  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사업개요</a:t>
            </a:r>
            <a:endParaRPr kumimoji="0" lang="ko-KR" altLang="en-US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graphicFrame>
        <p:nvGraphicFramePr>
          <p:cNvPr id="8331" name="Group 13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3188592489"/>
              </p:ext>
            </p:extLst>
          </p:nvPr>
        </p:nvGraphicFramePr>
        <p:xfrm>
          <a:off x="849313" y="1428750"/>
          <a:ext cx="8424862" cy="4291017"/>
        </p:xfrm>
        <a:graphic>
          <a:graphicData uri="http://schemas.openxmlformats.org/drawingml/2006/table">
            <a:tbl>
              <a:tblPr/>
              <a:tblGrid>
                <a:gridCol w="2129402"/>
                <a:gridCol w="6295460"/>
              </a:tblGrid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구</a:t>
                      </a: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   </a:t>
                      </a:r>
                      <a:r>
                        <a:rPr kumimoji="0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분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62870" marR="62870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내</a:t>
                      </a:r>
                      <a:r>
                        <a:rPr kumimoji="0" 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          </a:t>
                      </a:r>
                      <a:r>
                        <a:rPr kumimoji="0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용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62870" marR="6287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위</a:t>
                      </a:r>
                      <a:r>
                        <a:rPr kumimoji="0" 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    </a:t>
                      </a: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치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62870" marR="62870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세종특별자치시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전동면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깊은내길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213 (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보덕리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292-1)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외 일원</a:t>
                      </a:r>
                    </a:p>
                  </a:txBody>
                  <a:tcPr marL="62870" marR="6287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 공사기간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62870" marR="62870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부지조성 및 사업인가 후 운영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 (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총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36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개월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)</a:t>
                      </a:r>
                      <a:endParaRPr kumimoji="0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62870" marR="6287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지역</a:t>
                      </a: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/</a:t>
                      </a: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지구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62870" marR="62870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관리지역 농업법인 사업인가 지구</a:t>
                      </a:r>
                    </a:p>
                  </a:txBody>
                  <a:tcPr marL="62870" marR="6287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대지면적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62870" marR="62870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109,050.00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㎡ 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(32,987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평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62870" marR="6287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8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연 면 적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62870" marR="62870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지상</a:t>
                      </a: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: 53,624.50 ㎡ (16,221.50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평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62870" marR="6287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총 연면적</a:t>
                      </a:r>
                      <a:r>
                        <a:rPr kumimoji="0" 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: 76,130 ㎡ (23,029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평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62870" marR="6287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건축면적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62870" marR="62870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13,096.75 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㎡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 (3,961.77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평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62870" marR="6287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건폐율</a:t>
                      </a: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/</a:t>
                      </a: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용적율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62870" marR="62870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12.01%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/49.17%  (60: 200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시조례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)</a:t>
                      </a:r>
                      <a:endParaRPr kumimoji="0" lang="ko-KR" altLang="ko-KR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62870" marR="6287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주 용 도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62870" marR="62870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카페 및 휴양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,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글램핑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,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워커샵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,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워터풀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상가 및 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웰빙문화시설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놀이시설</a:t>
                      </a:r>
                    </a:p>
                  </a:txBody>
                  <a:tcPr marL="62870" marR="6287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24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총객실수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62870" marR="62870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글램핑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20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실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애견동반휴양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6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실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가족숙박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: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가족실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17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실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.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연인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17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실</a:t>
                      </a:r>
                    </a:p>
                  </a:txBody>
                  <a:tcPr marL="62870" marR="6287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4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건축규모</a:t>
                      </a: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62870" marR="62870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지상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1~2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층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10,000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여평</a:t>
                      </a: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FF0000"/>
                        </a:solidFill>
                        <a:effectLst/>
                        <a:latin typeface="Times New Roman" pitchFamily="18" charset="0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62870" marR="6287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Text Box 96"/>
          <p:cNvSpPr txBox="1">
            <a:spLocks noChangeArrowheads="1"/>
          </p:cNvSpPr>
          <p:nvPr/>
        </p:nvSpPr>
        <p:spPr bwMode="auto">
          <a:xfrm>
            <a:off x="809625" y="1071563"/>
            <a:ext cx="1154483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  <a:defRPr/>
            </a:pPr>
            <a:r>
              <a:rPr kumimoji="0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kumimoji="0" lang="ko-KR" altLang="en-US" sz="16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단지개요</a:t>
            </a:r>
            <a:endParaRPr kumimoji="0"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9258" name="TextBox 8"/>
          <p:cNvSpPr txBox="1">
            <a:spLocks noChangeArrowheads="1"/>
          </p:cNvSpPr>
          <p:nvPr/>
        </p:nvSpPr>
        <p:spPr bwMode="auto">
          <a:xfrm>
            <a:off x="776288" y="5713413"/>
            <a:ext cx="691197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v"/>
            </a:pPr>
            <a:r>
              <a:rPr kumimoji="0" lang="ko-KR" altLang="en-US" sz="900">
                <a:latin typeface="휴먼모음T" panose="02030504000101010101" pitchFamily="18" charset="-127"/>
                <a:ea typeface="휴먼모음T" panose="02030504000101010101" pitchFamily="18" charset="-127"/>
              </a:rPr>
              <a:t> 최초 개발사업승인을 위한 설계로 실시설계 진행 시 다소 증감은 발생 함 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2000" i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TextBox 4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 언론보도 </a:t>
            </a:r>
            <a:endParaRPr kumimoji="0" lang="ko-KR" altLang="en-US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0512" y="980728"/>
            <a:ext cx="8784976" cy="511734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252026" y="5233977"/>
            <a:ext cx="2384872" cy="864096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624262" y="5233977"/>
            <a:ext cx="2657475" cy="8640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2000" i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3309662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 언론보도 </a:t>
            </a:r>
            <a:endParaRPr kumimoji="0" lang="ko-KR" altLang="en-US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2520" y="1039150"/>
            <a:ext cx="4231848" cy="5085184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53426" y="2060847"/>
            <a:ext cx="4492062" cy="406341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889104" y="921933"/>
            <a:ext cx="2657475" cy="100885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2000" i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4818737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 언론보도 </a:t>
            </a:r>
            <a:endParaRPr kumimoji="0" lang="ko-KR" altLang="en-US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8188" y="1047959"/>
            <a:ext cx="4502844" cy="494430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64617" y="1338620"/>
            <a:ext cx="2384872" cy="86409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241032" y="1047959"/>
            <a:ext cx="4220454" cy="518457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2000" i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52311027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 언론보도 </a:t>
            </a:r>
            <a:endParaRPr kumimoji="0" lang="ko-KR" altLang="en-US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2520" y="908720"/>
            <a:ext cx="4536504" cy="51125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69024" y="1052736"/>
            <a:ext cx="4320879" cy="49685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73585" y="1052736"/>
            <a:ext cx="2751517" cy="130628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24309" y="3645024"/>
            <a:ext cx="1865594" cy="999102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2000" i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800013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 언론보도 </a:t>
            </a:r>
            <a:endParaRPr kumimoji="0" lang="ko-KR" altLang="en-US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2520" y="1047959"/>
            <a:ext cx="4464496" cy="504533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97016" y="980729"/>
            <a:ext cx="4248472" cy="518457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2000" i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4025810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 언론보도 </a:t>
            </a:r>
            <a:endParaRPr kumimoji="0" lang="ko-KR" altLang="en-US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2520" y="980728"/>
            <a:ext cx="4392488" cy="514542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74508" y="980728"/>
            <a:ext cx="4272026" cy="513557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2000" i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646495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2520" y="1047959"/>
            <a:ext cx="4608512" cy="508996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97016" y="1047959"/>
            <a:ext cx="4239950" cy="5089961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 언론보도 </a:t>
            </a:r>
            <a:endParaRPr kumimoji="0" lang="ko-KR" altLang="en-US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2000" i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574375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 언론보도 </a:t>
            </a:r>
            <a:endParaRPr kumimoji="0" lang="ko-KR" altLang="en-US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04790" y="980728"/>
            <a:ext cx="4132186" cy="5112568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08984" y="984628"/>
            <a:ext cx="4608513" cy="510866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2000" i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45155811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 언론보도  </a:t>
            </a:r>
            <a:endParaRPr kumimoji="0" lang="ko-KR" altLang="en-US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0512" y="980728"/>
            <a:ext cx="4271608" cy="515719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53000" y="908720"/>
            <a:ext cx="4425884" cy="52292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2000" i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9432911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TextBox 4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 언론보도 </a:t>
            </a:r>
            <a:endParaRPr kumimoji="0" lang="ko-KR" altLang="en-US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80869" y="5120497"/>
            <a:ext cx="1651422" cy="864096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2520" y="997390"/>
            <a:ext cx="4968552" cy="509590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70395" y="4939787"/>
            <a:ext cx="2967728" cy="122551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905940" y="2996952"/>
            <a:ext cx="4164434" cy="316835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93160" y="994513"/>
            <a:ext cx="2949626" cy="3933354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2000" i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193648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Kevin\Desktop\다온숲 위치도0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520" y="980728"/>
            <a:ext cx="8712968" cy="5191025"/>
          </a:xfrm>
          <a:prstGeom prst="rect">
            <a:avLst/>
          </a:prstGeom>
          <a:noFill/>
        </p:spPr>
      </p:pic>
      <p:sp>
        <p:nvSpPr>
          <p:cNvPr id="15" name="모서리가 둥근 직사각형 14"/>
          <p:cNvSpPr/>
          <p:nvPr/>
        </p:nvSpPr>
        <p:spPr>
          <a:xfrm>
            <a:off x="4376936" y="3573016"/>
            <a:ext cx="720080" cy="285752"/>
          </a:xfrm>
          <a:prstGeom prst="roundRect">
            <a:avLst/>
          </a:prstGeom>
          <a:solidFill>
            <a:srgbClr val="C0000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100" dirty="0" smtClean="0"/>
              <a:t>대상지</a:t>
            </a:r>
            <a:endParaRPr kumimoji="0" lang="ko-KR" altLang="en-US" sz="1100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3224808" y="4797152"/>
            <a:ext cx="576064" cy="216024"/>
          </a:xfrm>
          <a:prstGeom prst="roundRect">
            <a:avLst/>
          </a:prstGeom>
          <a:solidFill>
            <a:srgbClr val="7030A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dirty="0" smtClean="0"/>
              <a:t>공주</a:t>
            </a:r>
            <a:endParaRPr kumimoji="0" lang="ko-KR" altLang="en-US" sz="1200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808984" y="4581128"/>
            <a:ext cx="720080" cy="216024"/>
          </a:xfrm>
          <a:prstGeom prst="roundRect">
            <a:avLst/>
          </a:prstGeom>
          <a:solidFill>
            <a:srgbClr val="7030A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dirty="0" err="1" smtClean="0"/>
              <a:t>세종시</a:t>
            </a:r>
            <a:endParaRPr kumimoji="0" lang="ko-KR" altLang="en-US" sz="1200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609184" y="3284984"/>
            <a:ext cx="576064" cy="216024"/>
          </a:xfrm>
          <a:prstGeom prst="roundRect">
            <a:avLst/>
          </a:prstGeom>
          <a:solidFill>
            <a:srgbClr val="7030A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dirty="0"/>
              <a:t>청</a:t>
            </a:r>
            <a:r>
              <a:rPr kumimoji="0" lang="ko-KR" altLang="en-US" sz="1200" dirty="0" smtClean="0"/>
              <a:t>주</a:t>
            </a:r>
            <a:endParaRPr kumimoji="0" lang="ko-KR" altLang="en-US" sz="1200" dirty="0"/>
          </a:p>
        </p:txBody>
      </p:sp>
      <p:sp>
        <p:nvSpPr>
          <p:cNvPr id="12352" name="TextBox 6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 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위치도</a:t>
            </a:r>
            <a:endParaRPr kumimoji="0" lang="ko-KR" altLang="en-US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2000" i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sp>
        <p:nvSpPr>
          <p:cNvPr id="20" name="모서리가 둥근 직사각형 19"/>
          <p:cNvSpPr/>
          <p:nvPr/>
        </p:nvSpPr>
        <p:spPr>
          <a:xfrm>
            <a:off x="3224808" y="1916832"/>
            <a:ext cx="576064" cy="216024"/>
          </a:xfrm>
          <a:prstGeom prst="roundRect">
            <a:avLst/>
          </a:prstGeom>
          <a:solidFill>
            <a:srgbClr val="7030A0"/>
          </a:solidFill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200" dirty="0" smtClean="0"/>
              <a:t>천안</a:t>
            </a:r>
            <a:endParaRPr kumimoji="0" lang="ko-KR" altLang="en-US" sz="1200" dirty="0"/>
          </a:p>
        </p:txBody>
      </p:sp>
      <p:sp>
        <p:nvSpPr>
          <p:cNvPr id="82946" name="Rectangle 2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98536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 언론보도 </a:t>
            </a:r>
            <a:endParaRPr kumimoji="0" lang="ko-KR" altLang="en-US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8188" y="1047959"/>
            <a:ext cx="5210489" cy="510443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681192" y="1047959"/>
            <a:ext cx="2952328" cy="158895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 rot="5400000">
            <a:off x="6473318" y="3204826"/>
            <a:ext cx="3299456" cy="245166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2000" i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68112420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738188" y="357188"/>
            <a:ext cx="471886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r>
              <a:rPr kumimoji="0" lang="ko-KR" altLang="en-US" sz="1600" dirty="0" smtClean="0">
                <a:latin typeface="+mn-lt"/>
                <a:ea typeface="+mj-ea"/>
              </a:rPr>
              <a:t>  </a:t>
            </a:r>
            <a:r>
              <a:rPr kumimoji="0" lang="en-US" altLang="ko-KR" sz="1600" dirty="0" smtClean="0">
                <a:latin typeface="HY울릉도M" pitchFamily="18" charset="-127"/>
                <a:ea typeface="HY울릉도M" pitchFamily="18" charset="-127"/>
              </a:rPr>
              <a:t>NO.12 ‘Number Twelve’ </a:t>
            </a:r>
            <a:r>
              <a:rPr kumimoji="0" lang="ko-KR" altLang="en-US" sz="1600" dirty="0" smtClean="0">
                <a:latin typeface="HY울릉도M" pitchFamily="18" charset="-127"/>
                <a:ea typeface="HY울릉도M" pitchFamily="18" charset="-127"/>
              </a:rPr>
              <a:t>카페</a:t>
            </a:r>
            <a:r>
              <a:rPr kumimoji="0" lang="en-US" altLang="ko-KR" sz="1600" dirty="0" smtClean="0">
                <a:latin typeface="HY울릉도M" pitchFamily="18" charset="-127"/>
                <a:ea typeface="HY울릉도M" pitchFamily="18" charset="-127"/>
              </a:rPr>
              <a:t> </a:t>
            </a:r>
            <a:r>
              <a:rPr kumimoji="0" lang="ko-KR" altLang="en-US" sz="1600" dirty="0" smtClean="0">
                <a:latin typeface="HY울릉도M" pitchFamily="18" charset="-127"/>
                <a:ea typeface="HY울릉도M" pitchFamily="18" charset="-127"/>
              </a:rPr>
              <a:t> </a:t>
            </a:r>
            <a:endParaRPr kumimoji="0" lang="ko-KR" altLang="en-US" sz="1600" dirty="0">
              <a:latin typeface="HY울릉도M" pitchFamily="18" charset="-127"/>
              <a:ea typeface="HY울릉도M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57517" y="980728"/>
            <a:ext cx="4827531" cy="515719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704179" y="3429000"/>
            <a:ext cx="3358837" cy="270892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85048" y="980728"/>
            <a:ext cx="3929832" cy="365794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3574061" y="2996952"/>
            <a:ext cx="1651422" cy="86409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2000" i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6421147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2521" y="980728"/>
            <a:ext cx="4320480" cy="515719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53002" y="980728"/>
            <a:ext cx="4493256" cy="5151891"/>
          </a:xfrm>
          <a:prstGeom prst="rect">
            <a:avLst/>
          </a:prstGeom>
        </p:spPr>
      </p:pic>
      <p:sp>
        <p:nvSpPr>
          <p:cNvPr id="7" name="TextBox 6"/>
          <p:cNvSpPr txBox="1">
            <a:spLocks noChangeArrowheads="1"/>
          </p:cNvSpPr>
          <p:nvPr/>
        </p:nvSpPr>
        <p:spPr bwMode="auto">
          <a:xfrm>
            <a:off x="738188" y="357188"/>
            <a:ext cx="4790876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r>
              <a:rPr kumimoji="0" lang="ko-KR" altLang="en-US" sz="1600" dirty="0" smtClean="0">
                <a:latin typeface="+mn-lt"/>
                <a:ea typeface="+mj-ea"/>
              </a:rPr>
              <a:t>  </a:t>
            </a:r>
            <a:r>
              <a:rPr kumimoji="0" lang="en-US" altLang="ko-KR" sz="1600" dirty="0" smtClean="0">
                <a:latin typeface="HY울릉도M" pitchFamily="18" charset="-127"/>
                <a:ea typeface="HY울릉도M" pitchFamily="18" charset="-127"/>
              </a:rPr>
              <a:t>NO.12 ‘Number Twelve’ </a:t>
            </a:r>
            <a:r>
              <a:rPr kumimoji="0" lang="ko-KR" altLang="en-US" sz="1600" dirty="0" smtClean="0">
                <a:latin typeface="HY울릉도M" pitchFamily="18" charset="-127"/>
                <a:ea typeface="HY울릉도M" pitchFamily="18" charset="-127"/>
              </a:rPr>
              <a:t>카페</a:t>
            </a:r>
            <a:r>
              <a:rPr kumimoji="0" lang="en-US" altLang="ko-KR" sz="1600" dirty="0" smtClean="0">
                <a:latin typeface="HY울릉도M" pitchFamily="18" charset="-127"/>
                <a:ea typeface="HY울릉도M" pitchFamily="18" charset="-127"/>
              </a:rPr>
              <a:t> </a:t>
            </a:r>
            <a:r>
              <a:rPr kumimoji="0" lang="ko-KR" altLang="en-US" sz="1600" dirty="0" smtClean="0">
                <a:latin typeface="HY울릉도M" pitchFamily="18" charset="-127"/>
                <a:ea typeface="HY울릉도M" pitchFamily="18" charset="-127"/>
              </a:rPr>
              <a:t> </a:t>
            </a:r>
            <a:endParaRPr kumimoji="0" lang="ko-KR" altLang="en-US" sz="1600" dirty="0">
              <a:latin typeface="HY울릉도M" pitchFamily="18" charset="-127"/>
              <a:ea typeface="HY울릉도M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905328" y="5271174"/>
            <a:ext cx="1651422" cy="86409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2000" i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4504695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TextBox 4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 </a:t>
            </a:r>
            <a:r>
              <a:rPr kumimoji="0" lang="ko-KR" altLang="en-US" sz="1600" dirty="0" err="1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워커샵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endParaRPr kumimoji="0" lang="ko-KR" altLang="en-US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2521" y="980728"/>
            <a:ext cx="4320479" cy="518845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2000" i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4945668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TextBox 4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 </a:t>
            </a:r>
            <a:r>
              <a:rPr kumimoji="0" lang="ko-KR" altLang="en-US" sz="1600" dirty="0" err="1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워터풀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endParaRPr kumimoji="0" lang="ko-KR" altLang="en-US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1509" y="980728"/>
            <a:ext cx="4391491" cy="513244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953000" y="980728"/>
            <a:ext cx="4438124" cy="513244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8193360" y="5242696"/>
            <a:ext cx="1338931" cy="8640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2000" i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1178706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TextBox 4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 </a:t>
            </a:r>
            <a:r>
              <a:rPr kumimoji="0" lang="ko-KR" altLang="en-US" sz="1600" dirty="0" err="1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워터풀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endParaRPr kumimoji="0" lang="ko-KR" altLang="en-US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2521" y="1036260"/>
            <a:ext cx="4248471" cy="507321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80992" y="980728"/>
            <a:ext cx="4516502" cy="512875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360712" y="4509120"/>
            <a:ext cx="2520280" cy="160035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740358" y="5241131"/>
            <a:ext cx="1651422" cy="864096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2000" i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396472958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TextBox 4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 </a:t>
            </a:r>
            <a:r>
              <a:rPr kumimoji="0" lang="ko-KR" altLang="en-US" sz="1600" dirty="0" err="1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워터풀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endParaRPr kumimoji="0" lang="ko-KR" altLang="en-US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0512" y="980728"/>
            <a:ext cx="5024742" cy="511184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808984" y="980728"/>
            <a:ext cx="4564266" cy="513155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89304" y="5248185"/>
            <a:ext cx="1651422" cy="8640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2000" i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9648987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TextBox 4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 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단체 및 부대시설</a:t>
            </a:r>
            <a:endParaRPr kumimoji="0" lang="ko-KR" altLang="en-US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2520" y="1047959"/>
            <a:ext cx="4248472" cy="506702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4448944" y="1047959"/>
            <a:ext cx="4896544" cy="506702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833320" y="4293096"/>
            <a:ext cx="1651422" cy="864096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2000" i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4891765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TextBox 4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 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단체 및 부대시설</a:t>
            </a:r>
            <a:endParaRPr kumimoji="0" lang="ko-KR" altLang="en-US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0512" y="1047960"/>
            <a:ext cx="4536504" cy="50992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97016" y="1047960"/>
            <a:ext cx="4302819" cy="509928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89304" y="5229200"/>
            <a:ext cx="1651422" cy="8640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2000" i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8708033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TextBox 4"/>
          <p:cNvSpPr txBox="1">
            <a:spLocks noChangeArrowheads="1"/>
          </p:cNvSpPr>
          <p:nvPr/>
        </p:nvSpPr>
        <p:spPr bwMode="auto">
          <a:xfrm>
            <a:off x="738188" y="357188"/>
            <a:ext cx="363874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 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문화 예술 </a:t>
            </a:r>
            <a:r>
              <a:rPr kumimoji="0" lang="en-US" altLang="ko-KR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- 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라이브공연</a:t>
            </a:r>
            <a:endParaRPr kumimoji="0" lang="ko-KR" altLang="en-US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89304" y="5229200"/>
            <a:ext cx="1651422" cy="8640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2000" i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1026" name="Picture 2" descr="C:\Users\Kevin\Desktop\아비\다온숲홈피라이브공연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32520" y="980728"/>
            <a:ext cx="8712968" cy="51125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29870803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54"/>
          <p:cNvSpPr txBox="1">
            <a:spLocks noChangeArrowheads="1"/>
          </p:cNvSpPr>
          <p:nvPr/>
        </p:nvSpPr>
        <p:spPr>
          <a:xfrm>
            <a:off x="854075" y="1268760"/>
            <a:ext cx="4098925" cy="829915"/>
          </a:xfrm>
          <a:prstGeom prst="rect">
            <a:avLst/>
          </a:prstGeom>
        </p:spPr>
        <p:txBody>
          <a:bodyPr/>
          <a:lstStyle/>
          <a:p>
            <a:pPr marL="342900" indent="-342900" eaLnBrk="1" fontAlgn="auto" latinLnBrk="1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1200" b="1" dirty="0">
                <a:latin typeface="HY울릉도M" pitchFamily="18" charset="-127"/>
                <a:ea typeface="HY울릉도M" pitchFamily="18" charset="-127"/>
              </a:rPr>
              <a:t>가</a:t>
            </a:r>
            <a:r>
              <a:rPr kumimoji="0" lang="en-US" altLang="ko-KR" sz="1200" b="1" dirty="0">
                <a:latin typeface="HY울릉도M" pitchFamily="18" charset="-127"/>
                <a:ea typeface="HY울릉도M" pitchFamily="18" charset="-127"/>
              </a:rPr>
              <a:t>. </a:t>
            </a:r>
            <a:r>
              <a:rPr kumimoji="0" lang="ko-KR" altLang="en-US" sz="1200" b="1" dirty="0" err="1">
                <a:latin typeface="HY울릉도M" pitchFamily="18" charset="-127"/>
                <a:ea typeface="HY울릉도M" pitchFamily="18" charset="-127"/>
              </a:rPr>
              <a:t>지목별</a:t>
            </a:r>
            <a:r>
              <a:rPr kumimoji="0" lang="ko-KR" altLang="en-US" sz="1200" b="1" dirty="0">
                <a:latin typeface="HY울릉도M" pitchFamily="18" charset="-127"/>
                <a:ea typeface="HY울릉도M" pitchFamily="18" charset="-127"/>
              </a:rPr>
              <a:t> 토지현황</a:t>
            </a:r>
          </a:p>
          <a:p>
            <a:pPr marL="342900" indent="-342900" eaLnBrk="1" fontAlgn="auto" latinLnBrk="1" hangingPunct="1">
              <a:spcBef>
                <a:spcPct val="20000"/>
              </a:spcBef>
              <a:spcAft>
                <a:spcPts val="0"/>
              </a:spcAft>
              <a:buFont typeface="Wingdings" pitchFamily="2" charset="2"/>
              <a:buChar char="v"/>
              <a:defRPr/>
            </a:pPr>
            <a:r>
              <a:rPr kumimoji="0" lang="ko-KR" altLang="en-US" sz="1200" b="1" dirty="0">
                <a:latin typeface="+mn-lt"/>
                <a:ea typeface="HY울릉도M" pitchFamily="18" charset="-127"/>
              </a:rPr>
              <a:t>대상지는 </a:t>
            </a:r>
            <a:r>
              <a:rPr kumimoji="0" lang="en-US" altLang="ko-KR" sz="1200" b="1" dirty="0" smtClean="0">
                <a:latin typeface="+mn-lt"/>
                <a:ea typeface="HY울릉도M" pitchFamily="18" charset="-127"/>
              </a:rPr>
              <a:t>21</a:t>
            </a:r>
            <a:r>
              <a:rPr kumimoji="0" lang="ko-KR" altLang="en-US" sz="1200" b="1" dirty="0" smtClean="0">
                <a:latin typeface="+mn-lt"/>
                <a:ea typeface="HY울릉도M" pitchFamily="18" charset="-127"/>
              </a:rPr>
              <a:t>필지로 </a:t>
            </a:r>
            <a:r>
              <a:rPr kumimoji="0" lang="ko-KR" altLang="en-US" sz="1200" b="1" dirty="0">
                <a:latin typeface="+mn-lt"/>
                <a:ea typeface="HY울릉도M" pitchFamily="18" charset="-127"/>
              </a:rPr>
              <a:t>구성되어 있으며 </a:t>
            </a:r>
            <a:r>
              <a:rPr kumimoji="0" lang="ko-KR" altLang="en-US" sz="1200" b="1" dirty="0" smtClean="0">
                <a:latin typeface="+mn-lt"/>
                <a:ea typeface="HY울릉도M" pitchFamily="18" charset="-127"/>
              </a:rPr>
              <a:t>계획관리지역 </a:t>
            </a:r>
            <a:r>
              <a:rPr kumimoji="0" lang="en-US" altLang="ko-KR" sz="1200" b="1" dirty="0">
                <a:latin typeface="+mn-lt"/>
                <a:ea typeface="HY울릉도M" pitchFamily="18" charset="-127"/>
              </a:rPr>
              <a:t>/ </a:t>
            </a:r>
            <a:r>
              <a:rPr kumimoji="0" lang="ko-KR" altLang="en-US" sz="1200" b="1" dirty="0">
                <a:latin typeface="+mn-lt"/>
                <a:ea typeface="HY울릉도M" pitchFamily="18" charset="-127"/>
              </a:rPr>
              <a:t>개발촉진지구로 구성되어 있음</a:t>
            </a:r>
            <a:r>
              <a:rPr kumimoji="0" lang="en-US" altLang="ko-KR" sz="1200" b="1" dirty="0">
                <a:latin typeface="+mn-lt"/>
                <a:ea typeface="HY울릉도M" pitchFamily="18" charset="-127"/>
              </a:rPr>
              <a:t>.</a:t>
            </a:r>
          </a:p>
        </p:txBody>
      </p:sp>
      <p:graphicFrame>
        <p:nvGraphicFramePr>
          <p:cNvPr id="18590" name="Group 1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762742444"/>
              </p:ext>
            </p:extLst>
          </p:nvPr>
        </p:nvGraphicFramePr>
        <p:xfrm>
          <a:off x="848544" y="4690045"/>
          <a:ext cx="4103687" cy="1043211"/>
        </p:xfrm>
        <a:graphic>
          <a:graphicData uri="http://schemas.openxmlformats.org/drawingml/2006/table">
            <a:tbl>
              <a:tblPr/>
              <a:tblGrid>
                <a:gridCol w="893762"/>
                <a:gridCol w="761653"/>
                <a:gridCol w="648072"/>
                <a:gridCol w="576064"/>
                <a:gridCol w="793924"/>
                <a:gridCol w="430212"/>
              </a:tblGrid>
              <a:tr h="34773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구 분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총 계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국유지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공유지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사유지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비고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</a:tr>
              <a:tr h="34773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면 적</a:t>
                      </a: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㎡</a:t>
                      </a: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109,050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1,378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107,672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4773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구 성 </a:t>
                      </a: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(%)</a:t>
                      </a:r>
                    </a:p>
                  </a:txBody>
                  <a:tcPr marL="90000" marR="90000" marT="46800" marB="46800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100.0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1.26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98.74</a:t>
                      </a: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90000" marR="90000" marT="46800" marB="46800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18552" name="Group 1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528180212"/>
              </p:ext>
            </p:extLst>
          </p:nvPr>
        </p:nvGraphicFramePr>
        <p:xfrm>
          <a:off x="852488" y="2205038"/>
          <a:ext cx="4100512" cy="1062224"/>
        </p:xfrm>
        <a:graphic>
          <a:graphicData uri="http://schemas.openxmlformats.org/drawingml/2006/table">
            <a:tbl>
              <a:tblPr/>
              <a:tblGrid>
                <a:gridCol w="957240"/>
                <a:gridCol w="714380"/>
                <a:gridCol w="642942"/>
                <a:gridCol w="642942"/>
                <a:gridCol w="642942"/>
                <a:gridCol w="500066"/>
              </a:tblGrid>
              <a:tr h="3127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구  분</a:t>
                      </a:r>
                    </a:p>
                  </a:txBody>
                  <a:tcPr marL="54000" marR="54000" marT="18000" marB="18000" anchor="ctr" anchorCtr="1" horzOverflow="overflow">
                    <a:lnL cap="flat"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총 계</a:t>
                      </a:r>
                    </a:p>
                  </a:txBody>
                  <a:tcPr marL="54000" marR="54000" marT="18000" marB="18000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임</a:t>
                      </a:r>
                    </a:p>
                  </a:txBody>
                  <a:tcPr marL="54000" marR="54000" marT="18000" marB="18000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대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,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창고</a:t>
                      </a:r>
                      <a:endParaRPr kumimoji="1" lang="en-US" altLang="ko-KR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잡종지</a:t>
                      </a:r>
                      <a:endParaRPr kumimoji="1" lang="ko-KR" altLang="en-US" sz="12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54000" marR="54000" marT="18000" marB="18000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전</a:t>
                      </a:r>
                      <a:r>
                        <a:rPr kumimoji="1" lang="en-US" altLang="ko-KR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,</a:t>
                      </a: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과</a:t>
                      </a:r>
                    </a:p>
                  </a:txBody>
                  <a:tcPr marL="54000" marR="54000" marT="18000" marB="18000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국유지</a:t>
                      </a:r>
                    </a:p>
                  </a:txBody>
                  <a:tcPr marL="54000" marR="54000" marT="18000" marB="18000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11150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면 적</a:t>
                      </a: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(</a:t>
                      </a: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㎡</a:t>
                      </a: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54000" marR="54000" marT="18000" marB="18000" anchor="ctr" anchorCtr="1" horzOverflow="overflow">
                    <a:lnL cap="flat"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109,050</a:t>
                      </a:r>
                    </a:p>
                  </a:txBody>
                  <a:tcPr marL="54000" marR="54000" marT="18000" marB="18000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63,159</a:t>
                      </a:r>
                    </a:p>
                  </a:txBody>
                  <a:tcPr marL="54000" marR="54000" marT="18000" marB="18000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10,816</a:t>
                      </a:r>
                    </a:p>
                  </a:txBody>
                  <a:tcPr marL="54000" marR="54000" marT="18000" marB="18000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33,697</a:t>
                      </a:r>
                    </a:p>
                  </a:txBody>
                  <a:tcPr marL="54000" marR="54000" marT="18000" marB="18000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1,378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54000" marR="54000" marT="18000" marB="18000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구성비</a:t>
                      </a: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(%)</a:t>
                      </a:r>
                    </a:p>
                  </a:txBody>
                  <a:tcPr marL="54000" marR="54000" marT="18000" marB="18000" anchor="ctr" anchorCtr="1" horzOverflow="overflow">
                    <a:lnL cap="flat"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100.0</a:t>
                      </a:r>
                    </a:p>
                  </a:txBody>
                  <a:tcPr marL="54000" marR="54000" marT="18000" marB="18000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57.92</a:t>
                      </a:r>
                    </a:p>
                  </a:txBody>
                  <a:tcPr marL="54000" marR="54000" marT="18000" marB="18000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9.92</a:t>
                      </a:r>
                    </a:p>
                  </a:txBody>
                  <a:tcPr marL="54000" marR="54000" marT="18000" marB="18000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30.90</a:t>
                      </a:r>
                    </a:p>
                  </a:txBody>
                  <a:tcPr marL="54000" marR="54000" marT="18000" marB="18000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base" latinLnBrk="1" hangingPunct="0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1.26</a:t>
                      </a:r>
                      <a:endParaRPr kumimoji="1" lang="ko-KR" altLang="en-US" sz="12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54000" marR="54000" marT="18000" marB="18000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2" name="직사각형 11"/>
          <p:cNvSpPr/>
          <p:nvPr/>
        </p:nvSpPr>
        <p:spPr>
          <a:xfrm>
            <a:off x="854075" y="3843339"/>
            <a:ext cx="4143375" cy="720725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eaLnBrk="1" fontAlgn="auto" latinLnBrk="1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1200" b="1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나</a:t>
            </a:r>
            <a:r>
              <a:rPr kumimoji="0" lang="en-US" altLang="ko-KR" sz="1200" b="1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. </a:t>
            </a:r>
            <a:r>
              <a:rPr kumimoji="0" lang="ko-KR" altLang="en-US" sz="1200" b="1" dirty="0" err="1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소유별</a:t>
            </a:r>
            <a:r>
              <a:rPr kumimoji="0" lang="ko-KR" altLang="en-US" sz="1200" b="1" dirty="0">
                <a:solidFill>
                  <a:prstClr val="black"/>
                </a:solidFill>
                <a:latin typeface="HY울릉도M" pitchFamily="18" charset="-127"/>
                <a:ea typeface="HY울릉도M" pitchFamily="18" charset="-127"/>
              </a:rPr>
              <a:t> 토지현황</a:t>
            </a:r>
          </a:p>
          <a:p>
            <a:pPr marL="342900" indent="-342900" eaLnBrk="1" fontAlgn="auto" latinLnBrk="1" hangingPunct="1">
              <a:spcBef>
                <a:spcPct val="20000"/>
              </a:spcBef>
              <a:spcAft>
                <a:spcPts val="0"/>
              </a:spcAft>
              <a:buFont typeface="Wingdings" pitchFamily="2" charset="2"/>
              <a:buChar char="v"/>
              <a:defRPr/>
            </a:pPr>
            <a:r>
              <a:rPr kumimoji="0" lang="ko-KR" altLang="en-US" sz="1200" b="1" dirty="0">
                <a:latin typeface="+mn-lt"/>
                <a:ea typeface="HY울릉도M" pitchFamily="18" charset="-127"/>
              </a:rPr>
              <a:t>대상지 </a:t>
            </a:r>
            <a:r>
              <a:rPr kumimoji="0" lang="en-US" altLang="ko-KR" sz="1200" b="1" dirty="0" smtClean="0">
                <a:latin typeface="+mn-lt"/>
                <a:ea typeface="HY울릉도M" pitchFamily="18" charset="-127"/>
              </a:rPr>
              <a:t>21</a:t>
            </a:r>
            <a:r>
              <a:rPr kumimoji="0" lang="ko-KR" altLang="en-US" sz="1200" b="1" dirty="0" err="1" smtClean="0">
                <a:latin typeface="+mn-lt"/>
                <a:ea typeface="HY울릉도M" pitchFamily="18" charset="-127"/>
              </a:rPr>
              <a:t>필지중</a:t>
            </a:r>
            <a:r>
              <a:rPr kumimoji="0" lang="ko-KR" altLang="en-US" sz="1200" b="1" dirty="0" smtClean="0">
                <a:latin typeface="+mn-lt"/>
                <a:ea typeface="HY울릉도M" pitchFamily="18" charset="-127"/>
              </a:rPr>
              <a:t> </a:t>
            </a:r>
            <a:r>
              <a:rPr kumimoji="0" lang="en-US" altLang="ko-KR" sz="1200" b="1" dirty="0" smtClean="0">
                <a:latin typeface="+mn-lt"/>
                <a:ea typeface="HY울릉도M" pitchFamily="18" charset="-127"/>
              </a:rPr>
              <a:t>20</a:t>
            </a:r>
            <a:r>
              <a:rPr kumimoji="0" lang="ko-KR" altLang="en-US" sz="1200" b="1" dirty="0" smtClean="0">
                <a:latin typeface="+mn-lt"/>
                <a:ea typeface="HY울릉도M" pitchFamily="18" charset="-127"/>
              </a:rPr>
              <a:t> </a:t>
            </a:r>
            <a:r>
              <a:rPr kumimoji="0" lang="ko-KR" altLang="en-US" sz="1200" b="1" dirty="0">
                <a:latin typeface="+mn-lt"/>
                <a:ea typeface="HY울릉도M" pitchFamily="18" charset="-127"/>
              </a:rPr>
              <a:t>필지가 </a:t>
            </a:r>
            <a:r>
              <a:rPr kumimoji="0" lang="en-US" altLang="ko-KR" sz="1200" b="1" dirty="0">
                <a:latin typeface="+mn-lt"/>
                <a:ea typeface="HY울릉도M" pitchFamily="18" charset="-127"/>
              </a:rPr>
              <a:t>1</a:t>
            </a:r>
            <a:r>
              <a:rPr kumimoji="0" lang="ko-KR" altLang="en-US" sz="1200" b="1" dirty="0" smtClean="0">
                <a:latin typeface="+mn-lt"/>
                <a:ea typeface="HY울릉도M" pitchFamily="18" charset="-127"/>
              </a:rPr>
              <a:t>인 </a:t>
            </a:r>
            <a:r>
              <a:rPr kumimoji="0" lang="ko-KR" altLang="en-US" sz="1200" b="1" dirty="0">
                <a:latin typeface="+mn-lt"/>
                <a:ea typeface="HY울릉도M" pitchFamily="18" charset="-127"/>
              </a:rPr>
              <a:t>소유이며</a:t>
            </a:r>
            <a:endParaRPr kumimoji="0" lang="en-US" altLang="ko-KR" sz="1200" b="1" dirty="0">
              <a:latin typeface="+mn-lt"/>
              <a:ea typeface="HY울릉도M" pitchFamily="18" charset="-127"/>
            </a:endParaRPr>
          </a:p>
          <a:p>
            <a:pPr marL="342900" indent="-342900" eaLnBrk="1" fontAlgn="auto" latinLnBrk="1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1200" b="1" dirty="0">
                <a:latin typeface="+mn-lt"/>
                <a:ea typeface="HY울릉도M" pitchFamily="18" charset="-127"/>
              </a:rPr>
              <a:t> </a:t>
            </a:r>
            <a:r>
              <a:rPr kumimoji="0" lang="en-US" altLang="ko-KR" sz="1200" b="1" dirty="0">
                <a:latin typeface="+mn-lt"/>
                <a:ea typeface="HY울릉도M" pitchFamily="18" charset="-127"/>
              </a:rPr>
              <a:t>      </a:t>
            </a:r>
            <a:r>
              <a:rPr kumimoji="0" lang="en-US" altLang="ko-KR" sz="1200" b="1" dirty="0" smtClean="0">
                <a:latin typeface="+mn-lt"/>
                <a:ea typeface="HY울릉도M" pitchFamily="18" charset="-127"/>
              </a:rPr>
              <a:t>1</a:t>
            </a:r>
            <a:r>
              <a:rPr kumimoji="0" lang="ko-KR" altLang="en-US" sz="1200" b="1" dirty="0" smtClean="0">
                <a:latin typeface="+mn-lt"/>
                <a:ea typeface="HY울릉도M" pitchFamily="18" charset="-127"/>
              </a:rPr>
              <a:t>필지를 추가매입예정임</a:t>
            </a:r>
            <a:r>
              <a:rPr kumimoji="0" lang="en-US" altLang="ko-KR" sz="1200" b="1" dirty="0" smtClean="0">
                <a:latin typeface="+mn-lt"/>
                <a:ea typeface="HY울릉도M" pitchFamily="18" charset="-127"/>
              </a:rPr>
              <a:t>.</a:t>
            </a:r>
            <a:endParaRPr kumimoji="0" lang="en-US" altLang="ko-KR" sz="1200" b="1" dirty="0">
              <a:latin typeface="+mn-lt"/>
              <a:ea typeface="HY울릉도M" pitchFamily="18" charset="-127"/>
            </a:endParaRPr>
          </a:p>
        </p:txBody>
      </p:sp>
      <p:sp>
        <p:nvSpPr>
          <p:cNvPr id="10300" name="TextBox 18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 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토지 </a:t>
            </a:r>
            <a:r>
              <a:rPr kumimoji="0" lang="ko-KR" altLang="en-US" sz="16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지적 현황</a:t>
            </a:r>
          </a:p>
        </p:txBody>
      </p:sp>
      <p:sp>
        <p:nvSpPr>
          <p:cNvPr id="18" name="TextBox 17"/>
          <p:cNvSpPr txBox="1"/>
          <p:nvPr/>
        </p:nvSpPr>
        <p:spPr bwMode="auto">
          <a:xfrm>
            <a:off x="6463477" y="3643314"/>
            <a:ext cx="1347043" cy="40005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3"/>
          </a:lnRef>
          <a:fillRef idx="1001">
            <a:schemeClr val="lt1"/>
          </a:fillRef>
          <a:effectRef idx="2">
            <a:schemeClr val="accent3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i="1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SITE</a:t>
            </a:r>
            <a:endParaRPr kumimoji="0" lang="ko-KR" altLang="en-US" sz="2000" i="1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85000" name="Rectangle 8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2000" i="1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85048" y="1196752"/>
            <a:ext cx="3983250" cy="46805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Kevin\Desktop\아비\다온숲홈mbc견우직녀 촬영현장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520" y="980728"/>
            <a:ext cx="8712968" cy="5184576"/>
          </a:xfrm>
          <a:prstGeom prst="rect">
            <a:avLst/>
          </a:prstGeom>
          <a:noFill/>
        </p:spPr>
      </p:pic>
      <p:sp>
        <p:nvSpPr>
          <p:cNvPr id="60421" name="TextBox 4"/>
          <p:cNvSpPr txBox="1">
            <a:spLocks noChangeArrowheads="1"/>
          </p:cNvSpPr>
          <p:nvPr/>
        </p:nvSpPr>
        <p:spPr bwMode="auto">
          <a:xfrm>
            <a:off x="738188" y="357188"/>
            <a:ext cx="5366940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 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문화 예술 </a:t>
            </a:r>
            <a:r>
              <a:rPr kumimoji="0" lang="en-US" altLang="ko-KR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- </a:t>
            </a:r>
            <a:r>
              <a:rPr kumimoji="0" lang="en-US" altLang="ko-KR" sz="1600" dirty="0" err="1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mbc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드라마</a:t>
            </a:r>
            <a:r>
              <a:rPr kumimoji="0" lang="en-US" altLang="ko-KR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”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견우직녀</a:t>
            </a:r>
            <a:r>
              <a:rPr kumimoji="0" lang="en-US" altLang="ko-KR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”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촬영</a:t>
            </a:r>
            <a:endParaRPr kumimoji="0" lang="ko-KR" altLang="en-US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576736" y="4797152"/>
            <a:ext cx="2160240" cy="1296144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2000" i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9870803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TextBox 4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 </a:t>
            </a:r>
            <a:r>
              <a:rPr kumimoji="0" lang="ko-KR" altLang="en-US" sz="1600" dirty="0" err="1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트램폴린</a:t>
            </a:r>
            <a:endParaRPr kumimoji="0" lang="ko-KR" altLang="en-US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SKY  WORLD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1027" name="Picture 3" descr="C:\Users\Kevin\Desktop\아비\다온숲트램폴린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520" y="980728"/>
            <a:ext cx="4704875" cy="5144807"/>
          </a:xfrm>
          <a:prstGeom prst="rect">
            <a:avLst/>
          </a:prstGeom>
          <a:noFill/>
        </p:spPr>
      </p:pic>
      <p:pic>
        <p:nvPicPr>
          <p:cNvPr id="1026" name="Picture 2" descr="C:\Users\Kevin\Desktop\아비\다온숲트램폴린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953000" y="980728"/>
            <a:ext cx="4392488" cy="5157192"/>
          </a:xfrm>
          <a:prstGeom prst="rect">
            <a:avLst/>
          </a:prstGeom>
          <a:noFill/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57256" y="4869160"/>
            <a:ext cx="2011462" cy="1224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3946074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TextBox 4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 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커뮤니티 </a:t>
            </a:r>
            <a:r>
              <a:rPr kumimoji="0" lang="en-US" altLang="ko-KR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- 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이용후기  </a:t>
            </a:r>
            <a:endParaRPr kumimoji="0" lang="ko-KR" altLang="en-US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2520" y="980728"/>
            <a:ext cx="8708206" cy="511256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249144" y="5157192"/>
            <a:ext cx="1651422" cy="86409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2000" i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3439505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TextBox 4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 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커뮤니티 </a:t>
            </a:r>
            <a:r>
              <a:rPr kumimoji="0" lang="en-US" altLang="ko-KR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- 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포토갤러리</a:t>
            </a:r>
            <a:endParaRPr kumimoji="0" lang="ko-KR" altLang="en-US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2519" y="1047959"/>
            <a:ext cx="8928993" cy="505528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23187" y="5517232"/>
            <a:ext cx="1651422" cy="5860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2000" i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77857353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TextBox 4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 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커뮤니티 </a:t>
            </a:r>
            <a:r>
              <a:rPr kumimoji="0" lang="en-US" altLang="ko-KR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- 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포토갤러리</a:t>
            </a:r>
            <a:endParaRPr kumimoji="0" lang="ko-KR" altLang="en-US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2520" y="992913"/>
            <a:ext cx="8856984" cy="510038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13040" y="1916832"/>
            <a:ext cx="1152128" cy="5860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2000" i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34366931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TextBox 4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 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커뮤니티 </a:t>
            </a:r>
            <a:r>
              <a:rPr kumimoji="0" lang="en-US" altLang="ko-KR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- 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동영상</a:t>
            </a:r>
            <a:endParaRPr kumimoji="0" lang="ko-KR" altLang="en-US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38188" y="1047959"/>
            <a:ext cx="4574852" cy="4927049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313040" y="1047959"/>
            <a:ext cx="4095051" cy="492704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2864768" y="4365104"/>
            <a:ext cx="1152128" cy="586016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2000" i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01792076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TextBox 4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 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커뮤니티 </a:t>
            </a:r>
            <a:r>
              <a:rPr kumimoji="0" lang="en-US" altLang="ko-KR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– 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제휴 문의</a:t>
            </a:r>
            <a:endParaRPr kumimoji="0" lang="ko-KR" altLang="en-US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2000" i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2050" name="Picture 2" descr="C:\Users\Kevin\Desktop\아비\다온숲홈피제휴문의2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2520" y="980728"/>
            <a:ext cx="8712968" cy="51125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01792076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SKY  WORLD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89304" y="5229200"/>
            <a:ext cx="1651422" cy="864096"/>
          </a:xfrm>
          <a:prstGeom prst="rect">
            <a:avLst/>
          </a:prstGeom>
        </p:spPr>
      </p:pic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 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커뮤니티 </a:t>
            </a:r>
            <a:r>
              <a:rPr kumimoji="0" lang="en-US" altLang="ko-KR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– 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제휴 문의</a:t>
            </a:r>
            <a:endParaRPr kumimoji="0" lang="ko-KR" altLang="en-US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5122" name="Picture 2" descr="C:\Users\Kevin\Desktop\다온숲브로셔1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4736976" cy="6858000"/>
          </a:xfrm>
          <a:prstGeom prst="rect">
            <a:avLst/>
          </a:prstGeom>
          <a:noFill/>
        </p:spPr>
      </p:pic>
      <p:pic>
        <p:nvPicPr>
          <p:cNvPr id="5124" name="Picture 4" descr="C:\Users\Kevin\Desktop\다온숲브로셔2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808985" y="0"/>
            <a:ext cx="5097016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394607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SKY  WORLD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89304" y="5229200"/>
            <a:ext cx="1651422" cy="864096"/>
          </a:xfrm>
          <a:prstGeom prst="rect">
            <a:avLst/>
          </a:prstGeom>
        </p:spPr>
      </p:pic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 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커뮤니티 </a:t>
            </a:r>
            <a:r>
              <a:rPr kumimoji="0" lang="en-US" altLang="ko-KR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– 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제휴 문의</a:t>
            </a:r>
            <a:endParaRPr kumimoji="0" lang="ko-KR" altLang="en-US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6146" name="Picture 2" descr="C:\Users\Kevin\Desktop\다온숲브로셔3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36977" y="0"/>
            <a:ext cx="5169024" cy="6858000"/>
          </a:xfrm>
          <a:prstGeom prst="rect">
            <a:avLst/>
          </a:prstGeom>
          <a:noFill/>
        </p:spPr>
      </p:pic>
      <p:pic>
        <p:nvPicPr>
          <p:cNvPr id="6147" name="Picture 3" descr="C:\Users\Kevin\Desktop\다온숲브로셔4.jp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5025008" cy="68580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43946074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SKY  WORLD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89304" y="5229200"/>
            <a:ext cx="1651422" cy="864096"/>
          </a:xfrm>
          <a:prstGeom prst="rect">
            <a:avLst/>
          </a:prstGeom>
        </p:spPr>
      </p:pic>
      <p:sp>
        <p:nvSpPr>
          <p:cNvPr id="4" name="TextBox 4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 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커뮤니티 </a:t>
            </a:r>
            <a:r>
              <a:rPr kumimoji="0" lang="en-US" altLang="ko-KR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– 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제휴 문의</a:t>
            </a:r>
            <a:endParaRPr kumimoji="0" lang="ko-KR" altLang="en-US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39460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Box 6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 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사업부지 </a:t>
            </a:r>
            <a:r>
              <a:rPr kumimoji="0" lang="ko-KR" altLang="en-US" sz="16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인근 관광지 </a:t>
            </a:r>
          </a:p>
        </p:txBody>
      </p:sp>
      <p:pic>
        <p:nvPicPr>
          <p:cNvPr id="11269" name="그림 10" descr="천문대4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49313" y="1125538"/>
            <a:ext cx="3767137" cy="239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1" name="TextBox 3"/>
          <p:cNvSpPr txBox="1">
            <a:spLocks noChangeArrowheads="1"/>
          </p:cNvSpPr>
          <p:nvPr/>
        </p:nvSpPr>
        <p:spPr bwMode="auto">
          <a:xfrm>
            <a:off x="920750" y="1190625"/>
            <a:ext cx="21431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보현산 천문대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2000" i="1" dirty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632520" y="961643"/>
            <a:ext cx="4392488" cy="5131653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69024" y="980728"/>
            <a:ext cx="4293096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213206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21" name="TextBox 4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sz="1600" dirty="0" err="1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트램폴린</a:t>
            </a:r>
            <a:endParaRPr kumimoji="0" lang="ko-KR" altLang="en-US" sz="1600" dirty="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SKY  WORLD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7689304" y="5229200"/>
            <a:ext cx="1651422" cy="86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439460748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TextBox 6"/>
          <p:cNvSpPr txBox="1">
            <a:spLocks noChangeArrowheads="1"/>
          </p:cNvSpPr>
          <p:nvPr/>
        </p:nvSpPr>
        <p:spPr bwMode="auto">
          <a:xfrm>
            <a:off x="95250" y="4457700"/>
            <a:ext cx="3071813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kumimoji="0" lang="en-US" altLang="ko-KR" sz="15000" dirty="0" smtClean="0">
                <a:solidFill>
                  <a:srgbClr val="E46C0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endParaRPr kumimoji="0" lang="ko-KR" altLang="en-US" sz="15000" dirty="0">
              <a:solidFill>
                <a:srgbClr val="E46C0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9395" name="Rectangle 4"/>
          <p:cNvSpPr>
            <a:spLocks noChangeArrowheads="1"/>
          </p:cNvSpPr>
          <p:nvPr/>
        </p:nvSpPr>
        <p:spPr bwMode="auto">
          <a:xfrm>
            <a:off x="4953000" y="1928813"/>
            <a:ext cx="4679950" cy="423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30238" indent="-630238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en-US" altLang="ko-KR" sz="1600" dirty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1600" dirty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사업부지의 이해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ko-KR" altLang="en-US" sz="1600" dirty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개발계획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ko-KR" altLang="en-US" sz="1600" dirty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1600" dirty="0" err="1" smtClean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글램핑산업</a:t>
            </a:r>
            <a:endParaRPr kumimoji="0" lang="ko-KR" altLang="en-US" sz="1600" dirty="0">
              <a:solidFill>
                <a:srgbClr val="CC6600"/>
              </a:solidFill>
              <a:latin typeface="Times New Roman" panose="02020603050405020304" pitchFamily="18" charset="0"/>
              <a:ea typeface="휴먼모음T" panose="02030504000101010101" pitchFamily="18" charset="-127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ko-KR" altLang="en-US" sz="1600" dirty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1600" dirty="0" err="1" smtClean="0">
                <a:solidFill>
                  <a:srgbClr val="FF00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스파</a:t>
            </a:r>
            <a:r>
              <a:rPr kumimoji="0" lang="ko-KR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및 워터피아 산업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ko-KR" altLang="en-US" sz="1600" dirty="0" smtClean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경상북도 인구 및 관광지 입장객 현황</a:t>
            </a:r>
            <a:endParaRPr kumimoji="0" lang="en-US" altLang="ko-KR" sz="1600" dirty="0" smtClean="0">
              <a:solidFill>
                <a:srgbClr val="CC6600"/>
              </a:solidFill>
              <a:latin typeface="Times New Roman" panose="02020603050405020304" pitchFamily="18" charset="0"/>
              <a:ea typeface="휴먼모음T" panose="02030504000101010101" pitchFamily="18" charset="-127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ko-KR" altLang="en-US" sz="1600" dirty="0" smtClean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사업성 분석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ko-KR" altLang="en-US" sz="1600" dirty="0" smtClean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운영계획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ko-KR" altLang="en-US" sz="1600" dirty="0" smtClean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자금조달방안</a:t>
            </a:r>
            <a:endParaRPr kumimoji="0" lang="ko-KR" altLang="en-US" sz="1600" dirty="0">
              <a:solidFill>
                <a:srgbClr val="CC6600"/>
              </a:solidFill>
              <a:latin typeface="Times New Roman" panose="02020603050405020304" pitchFamily="18" charset="0"/>
              <a:ea typeface="휴먼모음T" panose="02030504000101010101" pitchFamily="18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105" name="Group 521"/>
          <p:cNvGraphicFramePr>
            <a:graphicFrameLocks noGrp="1"/>
          </p:cNvGraphicFramePr>
          <p:nvPr/>
        </p:nvGraphicFramePr>
        <p:xfrm>
          <a:off x="849313" y="1125538"/>
          <a:ext cx="8280400" cy="4967294"/>
        </p:xfrm>
        <a:graphic>
          <a:graphicData uri="http://schemas.openxmlformats.org/drawingml/2006/table">
            <a:tbl>
              <a:tblPr/>
              <a:tblGrid>
                <a:gridCol w="504825"/>
                <a:gridCol w="896937"/>
                <a:gridCol w="2397125"/>
                <a:gridCol w="701675"/>
                <a:gridCol w="852488"/>
                <a:gridCol w="1250950"/>
                <a:gridCol w="823912"/>
                <a:gridCol w="852488"/>
              </a:tblGrid>
              <a:tr h="207963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구분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온천명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위치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온천지구지정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개발대상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온천수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47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일자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면적</a:t>
                      </a: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(</a:t>
                      </a:r>
                      <a:r>
                        <a:rPr kumimoji="0" lang="ko-KR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㎡</a:t>
                      </a: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)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면적</a:t>
                      </a: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(</a:t>
                      </a:r>
                      <a:r>
                        <a:rPr kumimoji="0" lang="ko-KR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㎡</a:t>
                      </a: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)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온도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수질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07963">
                <a:tc rowSpan="1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목욕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 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및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 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위락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 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시설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 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이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 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있는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 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온천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동 내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부산시 동래구 온천</a:t>
                      </a: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동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269,500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269,500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38-64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약식염천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79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해운대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부산시 해운대구 중동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1,406,000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-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42-62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식염천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47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유 성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대전시 유성구 봉명동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574,000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574,000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26-53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단순천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79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도 고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충남 아산군 도고면 기곡리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224,000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224,000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15-25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유황천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79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온 양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충남 온양시 온천동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123,000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123,000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27-54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단순천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63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이 천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경기도 이천군 이천읍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81,9,29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59.5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59,500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28-31.5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단순천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63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부 곡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경남 창녕군 부곡면 신촌마을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1,869,000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1,869,000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29-76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유황천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79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수안보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충남 중원군 상필면 온천리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8,997,000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도시계획구성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 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51-53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단순천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63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3,629,000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63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오 색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강원도 양양군 서면 오가</a:t>
                      </a: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리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1,908,900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-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34.9-35.5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단순천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79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척 산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강원도 속초시 척산리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910,000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910,000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40-52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단순천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6375">
                <a:tc rowSpan="1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목욕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 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및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 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위락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 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시설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 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이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 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없는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 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온천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덕 산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충남 예산군 덕산면 사동리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575,000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303,700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27.3-52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단순천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63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마금산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경남 외창군 북면 신촌리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528,000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528,000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37-55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약식염천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79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백 암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경북 울진군 온정면 온정리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175,734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157,287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30-53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유황천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63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덕 구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경북 울진국 북면 덕구</a:t>
                      </a: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2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리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491,086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327,000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41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단순천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79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상 대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경북 울진군 남산면 상대리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261,962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261,962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26-29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단순천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63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능 암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충북 중원군 앙성면 능암리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234,794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-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29.3-32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탄산천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63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불국사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경북경주시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1,502,409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-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26-31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단순천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79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영일만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경북 영일군 대송면 대각리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1,856,862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-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29.4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단순천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63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무등산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광주시 동구 지산동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543,793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-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28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단순천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637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포 항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경북 포항시 득량동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-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-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-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38-42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식염천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79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울 산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경남 울주군 온양면 대안리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-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-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-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30.2-31.8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단순천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884" marR="36884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1636" name="TextBox 2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sz="1600">
                <a:latin typeface="HY울릉도M" panose="02030600000101010101" pitchFamily="18" charset="-127"/>
                <a:ea typeface="HY울릉도M" panose="02030600000101010101" pitchFamily="18" charset="-127"/>
              </a:rPr>
              <a:t>전국 스파 현황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SKY  WORLD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8984" name="Group 376"/>
          <p:cNvGraphicFramePr>
            <a:graphicFrameLocks noGrp="1"/>
          </p:cNvGraphicFramePr>
          <p:nvPr/>
        </p:nvGraphicFramePr>
        <p:xfrm>
          <a:off x="849313" y="1412875"/>
          <a:ext cx="8280400" cy="2286000"/>
        </p:xfrm>
        <a:graphic>
          <a:graphicData uri="http://schemas.openxmlformats.org/drawingml/2006/table">
            <a:tbl>
              <a:tblPr/>
              <a:tblGrid>
                <a:gridCol w="271462"/>
                <a:gridCol w="709613"/>
                <a:gridCol w="2627312"/>
                <a:gridCol w="2336800"/>
                <a:gridCol w="2335213"/>
              </a:tblGrid>
              <a:tr h="8572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구분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수 안 보 온 천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백 암 온 천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척 산 온 천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</a:tr>
              <a:tr h="1714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위치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충북 중원군 상모면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온천리 일원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경북 울진군 온정면 온정리 소태리 일원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강원도 속초시 학사평 일원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572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개발시기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1940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년대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1970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년대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1980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년대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413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수온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51-53℃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30-53℃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40-52℃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5725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수</a:t>
                      </a:r>
                    </a:p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질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PH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8.3(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약 알카리성</a:t>
                      </a: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)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9.43(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알카리성</a:t>
                      </a: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)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8.76(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알카리성</a:t>
                      </a: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)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57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화학성분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염화토류유화수소천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염화토류유화수소천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단순천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572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이용형태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고도직접 이용형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직접 이용형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초보 이용형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572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개발규모</a:t>
                      </a: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(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천평</a:t>
                      </a: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)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2.731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53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275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717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지역성격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 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주변 자연</a:t>
                      </a: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/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문화 자원및 관광휴양시설을</a:t>
                      </a: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 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배경으로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  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내륙형 온천 관광도시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 동해안 관광벨트의 연결중심지로서 온천  </a:t>
                      </a:r>
                      <a:b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</a:b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  숙박관광지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 설악산과 동해안 관광의 중심지역인 설악산</a:t>
                      </a: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, </a:t>
                      </a:r>
                      <a:b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</a:b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  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속초시에 인접한 경유형 온천지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8413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년이용객</a:t>
                      </a: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(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천명</a:t>
                      </a: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)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 2,828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2,080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211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717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이용가능시설</a:t>
                      </a:r>
                    </a:p>
                  </a:txBody>
                  <a:tcPr marL="0" marR="0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 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호텔</a:t>
                      </a: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여관</a:t>
                      </a: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콘도</a:t>
                      </a: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상가</a:t>
                      </a: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식당</a:t>
                      </a: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다방</a:t>
                      </a: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스키장</a:t>
                      </a: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, 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  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위락시설 및 도시생활 시설을 완비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 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호텔</a:t>
                      </a: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여관</a:t>
                      </a: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콘도</a:t>
                      </a: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상가</a:t>
                      </a: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식당</a:t>
                      </a: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,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다방</a:t>
                      </a: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,</a:t>
                      </a: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  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부대위락시설</a:t>
                      </a: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(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노래방</a:t>
                      </a: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,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카바레</a:t>
                      </a: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,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디스코장 등</a:t>
                      </a: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)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의 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  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관광시설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Char char="§"/>
                        <a:tabLst>
                          <a:tab pos="508000" algn="l"/>
                          <a:tab pos="1016000" algn="l"/>
                          <a:tab pos="1524000" algn="l"/>
                          <a:tab pos="2032000" algn="l"/>
                          <a:tab pos="2540000" algn="l"/>
                          <a:tab pos="3048000" algn="l"/>
                          <a:tab pos="3556000" algn="l"/>
                          <a:tab pos="4064000" algn="l"/>
                          <a:tab pos="4572000" algn="l"/>
                          <a:tab pos="5080000" algn="l"/>
                          <a:tab pos="5588000" algn="l"/>
                          <a:tab pos="6096000" algn="l"/>
                          <a:tab pos="6604000" algn="l"/>
                          <a:tab pos="7112000" algn="l"/>
                          <a:tab pos="7620000" algn="l"/>
                          <a:tab pos="8128000" algn="l"/>
                          <a:tab pos="8636000" algn="l"/>
                          <a:tab pos="9144000" algn="l"/>
                          <a:tab pos="9652000" algn="l"/>
                          <a:tab pos="10160000" algn="l"/>
                          <a:tab pos="10668000" algn="l"/>
                          <a:tab pos="11176000" algn="l"/>
                          <a:tab pos="11684000" algn="l"/>
                          <a:tab pos="12192000" algn="l"/>
                          <a:tab pos="12700000" algn="l"/>
                          <a:tab pos="13208000" algn="l"/>
                          <a:tab pos="13716000" algn="l"/>
                          <a:tab pos="14224000" algn="l"/>
                          <a:tab pos="14732000" algn="l"/>
                          <a:tab pos="15240000" algn="l"/>
                          <a:tab pos="15748000" algn="l"/>
                        </a:tabLst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 호텔</a:t>
                      </a: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, 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여관 및 부대위락시설</a:t>
                      </a: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(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카바레</a:t>
                      </a: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, </a:t>
                      </a:r>
                      <a:b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</a:b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  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다방</a:t>
                      </a: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)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으로 제한</a:t>
                      </a:r>
                    </a:p>
                  </a:txBody>
                  <a:tcPr marL="0" marR="0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68981" name="Group 373"/>
          <p:cNvGraphicFramePr>
            <a:graphicFrameLocks noGrp="1"/>
          </p:cNvGraphicFramePr>
          <p:nvPr/>
        </p:nvGraphicFramePr>
        <p:xfrm>
          <a:off x="849313" y="4292600"/>
          <a:ext cx="8280400" cy="1800227"/>
        </p:xfrm>
        <a:graphic>
          <a:graphicData uri="http://schemas.openxmlformats.org/drawingml/2006/table">
            <a:tbl>
              <a:tblPr/>
              <a:tblGrid>
                <a:gridCol w="682625"/>
                <a:gridCol w="915987"/>
                <a:gridCol w="1363663"/>
                <a:gridCol w="1363662"/>
                <a:gridCol w="1365250"/>
                <a:gridCol w="1365250"/>
                <a:gridCol w="1223963"/>
              </a:tblGrid>
              <a:tr h="32702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구 분</a:t>
                      </a:r>
                    </a:p>
                  </a:txBody>
                  <a:tcPr marL="62865" marR="62865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케러비안베이</a:t>
                      </a: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설악워터피아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 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아산스파비스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 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덕산스파캐슬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 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 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대명단양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 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아쿠아월드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 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</a:tr>
              <a:tr h="16351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위 치</a:t>
                      </a:r>
                    </a:p>
                  </a:txBody>
                  <a:tcPr marL="62865" marR="62865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경기 용인</a:t>
                      </a: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강원 속초</a:t>
                      </a: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충남 아산</a:t>
                      </a: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충남 예산</a:t>
                      </a: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충북 단양</a:t>
                      </a: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63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면</a:t>
                      </a:r>
                      <a:r>
                        <a:rPr kumimoji="0" 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 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실 내</a:t>
                      </a: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9,335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평</a:t>
                      </a: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3,325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평</a:t>
                      </a: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5,100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평</a:t>
                      </a: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3,120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평</a:t>
                      </a: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1,225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평</a:t>
                      </a: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635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적</a:t>
                      </a:r>
                    </a:p>
                  </a:txBody>
                  <a:tcPr marL="62865" marR="62865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실 외</a:t>
                      </a: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12,000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평</a:t>
                      </a: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2,000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평</a:t>
                      </a: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1,800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평</a:t>
                      </a: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3,160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평</a:t>
                      </a: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190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평</a:t>
                      </a: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6510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계</a:t>
                      </a:r>
                    </a:p>
                  </a:txBody>
                  <a:tcPr marL="62865" marR="62865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21,335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평</a:t>
                      </a: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5,325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평</a:t>
                      </a: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6,900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평</a:t>
                      </a: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6,280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평</a:t>
                      </a: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1,415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평</a:t>
                      </a: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6351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투자비</a:t>
                      </a:r>
                    </a:p>
                  </a:txBody>
                  <a:tcPr marL="62865" marR="62865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1,350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억원</a:t>
                      </a: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254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억원</a:t>
                      </a: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252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억원</a:t>
                      </a: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360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억원</a:t>
                      </a: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90~100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억원</a:t>
                      </a: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6351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온천 유무</a:t>
                      </a:r>
                    </a:p>
                  </a:txBody>
                  <a:tcPr marL="62865" marR="62865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Ｘ</a:t>
                      </a: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○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○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○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Ｘ</a:t>
                      </a: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6351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시설 규모</a:t>
                      </a:r>
                    </a:p>
                  </a:txBody>
                  <a:tcPr marL="62865" marR="62865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상</a:t>
                      </a: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중</a:t>
                      </a: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중</a:t>
                      </a: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중</a:t>
                      </a: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하</a:t>
                      </a: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6351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교통 접근성</a:t>
                      </a:r>
                    </a:p>
                  </a:txBody>
                  <a:tcPr marL="62865" marR="62865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상</a:t>
                      </a: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하</a:t>
                      </a: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중</a:t>
                      </a: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중</a:t>
                      </a: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하</a:t>
                      </a: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163513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년간이용객</a:t>
                      </a:r>
                    </a:p>
                  </a:txBody>
                  <a:tcPr marL="62865" marR="62865" marT="0" marB="0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136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만명</a:t>
                      </a: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58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만명</a:t>
                      </a: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73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만명</a:t>
                      </a: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2005.8. </a:t>
                      </a:r>
                      <a:endParaRPr kumimoji="0" lang="ko-KR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37</a:t>
                      </a: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만명</a:t>
                      </a:r>
                    </a:p>
                  </a:txBody>
                  <a:tcPr marL="62865" marR="62865" marT="0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4" name="Text Box 96"/>
          <p:cNvSpPr txBox="1">
            <a:spLocks noChangeArrowheads="1"/>
          </p:cNvSpPr>
          <p:nvPr/>
        </p:nvSpPr>
        <p:spPr bwMode="auto">
          <a:xfrm>
            <a:off x="776288" y="3975100"/>
            <a:ext cx="27622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  <a:defRPr/>
            </a:pPr>
            <a:r>
              <a:rPr kumimoji="0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 주요 워터피아 개요 및 특성</a:t>
            </a:r>
          </a:p>
        </p:txBody>
      </p:sp>
      <p:sp>
        <p:nvSpPr>
          <p:cNvPr id="5" name="Text Box 96"/>
          <p:cNvSpPr txBox="1">
            <a:spLocks noChangeArrowheads="1"/>
          </p:cNvSpPr>
          <p:nvPr/>
        </p:nvSpPr>
        <p:spPr bwMode="auto">
          <a:xfrm>
            <a:off x="776288" y="1076325"/>
            <a:ext cx="3041650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  <a:defRPr/>
            </a:pPr>
            <a:r>
              <a:rPr kumimoji="0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 주요 </a:t>
            </a:r>
            <a:r>
              <a:rPr kumimoji="0" lang="ko-KR" altLang="en-US" sz="16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스파</a:t>
            </a:r>
            <a:r>
              <a:rPr kumimoji="0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 관광지 개요 및 특성</a:t>
            </a:r>
          </a:p>
        </p:txBody>
      </p:sp>
      <p:sp>
        <p:nvSpPr>
          <p:cNvPr id="62610" name="TextBox 5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sz="1600">
                <a:latin typeface="HY울릉도M" panose="02030600000101010101" pitchFamily="18" charset="-127"/>
                <a:ea typeface="HY울릉도M" panose="02030600000101010101" pitchFamily="18" charset="-127"/>
              </a:rPr>
              <a:t>전국 스파 및 관광지 특성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SKY  WORLD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Box 6"/>
          <p:cNvSpPr txBox="1">
            <a:spLocks noChangeArrowheads="1"/>
          </p:cNvSpPr>
          <p:nvPr/>
        </p:nvSpPr>
        <p:spPr bwMode="auto">
          <a:xfrm>
            <a:off x="95250" y="4457700"/>
            <a:ext cx="3071813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kumimoji="0" lang="en-US" altLang="ko-KR" sz="15000" dirty="0" smtClean="0">
                <a:solidFill>
                  <a:srgbClr val="E46C0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kumimoji="0" lang="ko-KR" altLang="en-US" sz="15000" dirty="0">
              <a:solidFill>
                <a:srgbClr val="E46C0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63491" name="Rectangle 4"/>
          <p:cNvSpPr>
            <a:spLocks noChangeArrowheads="1"/>
          </p:cNvSpPr>
          <p:nvPr/>
        </p:nvSpPr>
        <p:spPr bwMode="auto">
          <a:xfrm>
            <a:off x="4953000" y="1928813"/>
            <a:ext cx="4679950" cy="423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30238" indent="-630238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en-US" altLang="ko-KR" sz="1600" dirty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1600" dirty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사업부지의 이해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ko-KR" altLang="en-US" sz="1600" dirty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개발계획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ko-KR" altLang="en-US" sz="1600" dirty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호텔산업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ko-KR" altLang="en-US" sz="1600" dirty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1600" dirty="0" smtClean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1600" dirty="0" err="1" smtClean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스파</a:t>
            </a:r>
            <a:r>
              <a:rPr kumimoji="0" lang="ko-KR" altLang="en-US" sz="1600" dirty="0" smtClean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및 워터피아 산업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ko-KR" altLang="en-US" sz="1600" dirty="0" smtClean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경상북도 인구 및 관광지 입장객 현황</a:t>
            </a:r>
            <a:endParaRPr kumimoji="0" lang="en-US" altLang="ko-KR" sz="1600" dirty="0" smtClean="0">
              <a:solidFill>
                <a:srgbClr val="FF0000"/>
              </a:solidFill>
              <a:latin typeface="Times New Roman" panose="02020603050405020304" pitchFamily="18" charset="0"/>
              <a:ea typeface="휴먼모음T" panose="02030504000101010101" pitchFamily="18" charset="-127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ko-KR" altLang="en-US" sz="1600" dirty="0" smtClean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사업성 분석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ko-KR" altLang="en-US" sz="1600" dirty="0" smtClean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운영계획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ko-KR" altLang="en-US" sz="1600" dirty="0" smtClean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자금조달방안</a:t>
            </a:r>
            <a:endParaRPr kumimoji="0" lang="ko-KR" altLang="en-US" sz="1600" dirty="0">
              <a:solidFill>
                <a:srgbClr val="CC6600"/>
              </a:solidFill>
              <a:latin typeface="Times New Roman" panose="02020603050405020304" pitchFamily="18" charset="0"/>
              <a:ea typeface="휴먼모음T" panose="02030504000101010101" pitchFamily="18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4" name="직사각형 1"/>
          <p:cNvSpPr>
            <a:spLocks noChangeArrowheads="1"/>
          </p:cNvSpPr>
          <p:nvPr/>
        </p:nvSpPr>
        <p:spPr bwMode="auto">
          <a:xfrm>
            <a:off x="738188" y="5700713"/>
            <a:ext cx="87868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sz="800">
                <a:latin typeface="휴먼모음T" panose="02030504000101010101" pitchFamily="18" charset="-127"/>
                <a:ea typeface="휴먼모음T" panose="02030504000101010101" pitchFamily="18" charset="-127"/>
              </a:rPr>
              <a:t>註</a:t>
            </a:r>
            <a:r>
              <a:rPr kumimoji="0" lang="en-US" altLang="ko-KR" sz="800">
                <a:latin typeface="휴먼모음T" panose="02030504000101010101" pitchFamily="18" charset="-127"/>
                <a:ea typeface="휴먼모음T" panose="02030504000101010101" pitchFamily="18" charset="-127"/>
              </a:rPr>
              <a:t>:  </a:t>
            </a:r>
            <a:r>
              <a:rPr kumimoji="0" lang="ko-KR" altLang="en-US" sz="800">
                <a:latin typeface="휴먼모음T" panose="02030504000101010101" pitchFamily="18" charset="-127"/>
                <a:ea typeface="휴먼모음T" panose="02030504000101010101" pitchFamily="18" charset="-127"/>
              </a:rPr>
              <a:t>지역별 인구란 각 지역별로 거주하는 인구를 의미하며 지역별 인구밀도란 각 지역의 인구를 그 지역의 면적으로 나눈 값이며 </a:t>
            </a:r>
            <a:r>
              <a:rPr kumimoji="0" lang="en-US" altLang="ko-KR" sz="800"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kumimoji="0" lang="ko-KR" altLang="en-US" sz="800">
                <a:latin typeface="휴먼모음T" panose="02030504000101010101" pitchFamily="18" charset="-127"/>
                <a:ea typeface="휴먼모음T" panose="02030504000101010101" pitchFamily="18" charset="-127"/>
              </a:rPr>
              <a:t>㎢당 인구가 얼마인지를 의미함</a:t>
            </a:r>
            <a:endParaRPr kumimoji="0" lang="en-US" altLang="ko-KR" sz="80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eaLnBrk="1" hangingPunct="1"/>
            <a:endParaRPr kumimoji="0" lang="ko-KR" altLang="en-US" sz="80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aphicFrame>
        <p:nvGraphicFramePr>
          <p:cNvPr id="72565" name="Group 885"/>
          <p:cNvGraphicFramePr>
            <a:graphicFrameLocks noGrp="1"/>
          </p:cNvGraphicFramePr>
          <p:nvPr/>
        </p:nvGraphicFramePr>
        <p:xfrm>
          <a:off x="849313" y="1700213"/>
          <a:ext cx="8280400" cy="3768720"/>
        </p:xfrm>
        <a:graphic>
          <a:graphicData uri="http://schemas.openxmlformats.org/drawingml/2006/table">
            <a:tbl>
              <a:tblPr/>
              <a:tblGrid>
                <a:gridCol w="436562"/>
                <a:gridCol w="560388"/>
                <a:gridCol w="560387"/>
                <a:gridCol w="560388"/>
                <a:gridCol w="560387"/>
                <a:gridCol w="560388"/>
                <a:gridCol w="560387"/>
                <a:gridCol w="558800"/>
                <a:gridCol w="560388"/>
                <a:gridCol w="560387"/>
                <a:gridCol w="560388"/>
                <a:gridCol w="560387"/>
                <a:gridCol w="560388"/>
                <a:gridCol w="560387"/>
                <a:gridCol w="560388"/>
              </a:tblGrid>
              <a:tr h="188436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구분　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2004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2005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2006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2007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2008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2009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2010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843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인구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인구밀도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인구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인구밀도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인구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인구밀도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인구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인구밀도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인구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인구밀도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인구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인구밀도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인구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인구밀도</a:t>
                      </a:r>
                      <a:endParaRPr kumimoji="0" lang="ko-KR" altLang="en-US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8843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계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48,039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482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48,138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483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48,297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485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48,456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486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48,607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487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48,747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488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48,875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489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843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서울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10,036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16,578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10,011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16,537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10,020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16,553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10,026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16,565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10,032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16,574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10,036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16,582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10,039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16,586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843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부산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3,620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4,742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3,586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4,691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3,554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4,645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3,525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4,604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3,498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4,566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3,471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4,531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3,446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4,497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843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대구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2,531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2,858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2,506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2,834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2,484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2,809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2,470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2,794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2,457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2,779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2,444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2,764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2,431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2,750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843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인천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2,569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2,587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2,578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2,594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2,596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2,591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2,613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2,593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2,629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2,602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2,645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2,576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2,661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2,591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843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광주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1,443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2,879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1,444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2,880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1,443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2,879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1,445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2,883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1,447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2,887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1,449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2,890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1,450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2,893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843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대전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1,460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2,705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1,468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2,720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1,477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2,736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1,487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2,755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1,496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2,772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1,506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2,790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1,515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2,806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843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울산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1,066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1,009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1,070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1,012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1,075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1,016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1,080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1,021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1,085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1,026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1,089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1,030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1,094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1,034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843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경기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10,405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1,027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10,612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1,048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10,822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1,068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11,039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1,090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11,248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1,110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11,447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1,129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11,637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1,148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843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강원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1,496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90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1,488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90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1,479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89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1,470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89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1,461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88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1,452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87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1,443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87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843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충북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1,490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200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1,484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200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1,484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200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1,483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200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1,482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199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1,481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199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1,479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199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843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충남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1,892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220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1,918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223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1,928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224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1,936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225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1,944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226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1,951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226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1,959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227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843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전북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1,843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229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1,817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226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1,797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223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1,771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220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1,746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217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1,724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214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1,703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211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843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전남</a:t>
                      </a:r>
                      <a:endParaRPr kumimoji="0" lang="ko-KR" altLang="en-US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1,881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156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1,852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153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1,829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151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1,807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149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1,784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146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1,762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144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1,740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142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843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경북</a:t>
                      </a: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2,669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140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2,652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139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2,648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139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2,635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138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2,620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138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2,606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137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2,592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136</a:t>
                      </a:r>
                      <a:endParaRPr kumimoji="0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</a:tr>
              <a:tr h="18843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경남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3,100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295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3,108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295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3,117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296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3,125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297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3,131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297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3,137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298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3,141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298</a:t>
                      </a:r>
                      <a:endParaRPr kumimoji="0" lang="en-US" altLang="ko-KR" sz="10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843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제주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539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292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542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293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543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294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545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295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545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295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546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295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547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296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18843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수도권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23,010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1,962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23,202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1,978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23,439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1,997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23,678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2,016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23,909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2,035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24,128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2,050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24,336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2,068</a:t>
                      </a:r>
                      <a:endParaRPr kumimoji="0" lang="en-US" altLang="ko-KR" sz="10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7200" marR="72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4843" name="직사각형 4"/>
          <p:cNvSpPr>
            <a:spLocks noChangeArrowheads="1"/>
          </p:cNvSpPr>
          <p:nvPr/>
        </p:nvSpPr>
        <p:spPr bwMode="auto">
          <a:xfrm>
            <a:off x="919163" y="5845175"/>
            <a:ext cx="800100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sz="8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지역별 인구 통계자료의 단위는 천명이며</a:t>
            </a:r>
            <a:r>
              <a:rPr kumimoji="0" lang="en-US" altLang="ko-KR" sz="8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2010</a:t>
            </a:r>
            <a:r>
              <a:rPr kumimoji="0" lang="ko-KR" altLang="en-US" sz="8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년 서울시의 인구는 약 </a:t>
            </a:r>
            <a:r>
              <a:rPr kumimoji="0" lang="en-US" altLang="ko-KR" sz="8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kumimoji="0" lang="ko-KR" altLang="en-US" sz="8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천</a:t>
            </a:r>
            <a:r>
              <a:rPr kumimoji="0" lang="en-US" altLang="ko-KR" sz="8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3</a:t>
            </a:r>
            <a:r>
              <a:rPr kumimoji="0" lang="ko-KR" altLang="en-US" sz="8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만</a:t>
            </a:r>
            <a:r>
              <a:rPr kumimoji="0" lang="en-US" altLang="ko-KR" sz="8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9</a:t>
            </a:r>
            <a:r>
              <a:rPr kumimoji="0" lang="ko-KR" altLang="en-US" sz="8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천명임</a:t>
            </a:r>
          </a:p>
          <a:p>
            <a:pPr eaLnBrk="1" hangingPunct="1"/>
            <a:r>
              <a:rPr kumimoji="0" lang="ko-KR" altLang="en-US" sz="8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인구밀도 통계자료의 단위는 명</a:t>
            </a:r>
            <a:r>
              <a:rPr kumimoji="0" lang="en-US" altLang="ko-KR" sz="8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kumimoji="0" lang="ko-KR" altLang="en-US" sz="8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㎢이고 </a:t>
            </a:r>
            <a:r>
              <a:rPr kumimoji="0" lang="en-US" altLang="ko-KR" sz="8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2010</a:t>
            </a:r>
            <a:r>
              <a:rPr kumimoji="0" lang="ko-KR" altLang="en-US" sz="8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년 서울시에는 </a:t>
            </a:r>
            <a:r>
              <a:rPr kumimoji="0" lang="en-US" altLang="ko-KR" sz="8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</a:t>
            </a:r>
            <a:r>
              <a:rPr kumimoji="0" lang="ko-KR" altLang="en-US" sz="8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㎢당 </a:t>
            </a:r>
            <a:r>
              <a:rPr kumimoji="0" lang="en-US" altLang="ko-KR" sz="8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16,586</a:t>
            </a:r>
            <a:r>
              <a:rPr kumimoji="0" lang="ko-KR" altLang="en-US" sz="8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명이 살고 있음을 알 수 있음 </a:t>
            </a:r>
            <a:endParaRPr kumimoji="0" lang="ko-KR" altLang="en-US" sz="80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sp>
        <p:nvSpPr>
          <p:cNvPr id="64844" name="TextBox 6"/>
          <p:cNvSpPr txBox="1">
            <a:spLocks noChangeArrowheads="1"/>
          </p:cNvSpPr>
          <p:nvPr/>
        </p:nvSpPr>
        <p:spPr bwMode="auto">
          <a:xfrm>
            <a:off x="809625" y="1038225"/>
            <a:ext cx="7929563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86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대상 사업부지가 속해 </a:t>
            </a:r>
            <a:r>
              <a:rPr kumimoji="0" lang="ko-KR" altLang="en-US" sz="1200" dirty="0" smtClean="0"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있는 경북의  </a:t>
            </a:r>
            <a:r>
              <a:rPr kumimoji="0" lang="en-US" altLang="ko-KR" sz="1200" dirty="0"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2010</a:t>
            </a:r>
            <a:r>
              <a:rPr kumimoji="0" lang="ko-KR" altLang="en-US" sz="1200" dirty="0"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년 인구수는 </a:t>
            </a:r>
            <a:r>
              <a:rPr kumimoji="0" lang="en-US" altLang="ko-KR" sz="1200" dirty="0"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2</a:t>
            </a:r>
            <a:r>
              <a:rPr kumimoji="0" lang="en-US" altLang="ko-KR" sz="1200" dirty="0" smtClean="0"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,592</a:t>
            </a:r>
            <a:r>
              <a:rPr kumimoji="0" lang="ko-KR" altLang="en-US" sz="1200" dirty="0" smtClean="0"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천명이며 </a:t>
            </a:r>
            <a:r>
              <a:rPr kumimoji="0" lang="ko-KR" altLang="en-US" sz="1200" dirty="0"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인구밀도는 </a:t>
            </a:r>
            <a:r>
              <a:rPr kumimoji="0" lang="en-US" altLang="ko-KR" sz="1200" dirty="0">
                <a:solidFill>
                  <a:srgbClr val="000000"/>
                </a:solidFill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1</a:t>
            </a:r>
            <a:r>
              <a:rPr kumimoji="0" lang="ko-KR" alt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㎢당 </a:t>
            </a:r>
            <a:r>
              <a:rPr kumimoji="0" lang="en-US" altLang="ko-KR" sz="1200" dirty="0" smtClean="0">
                <a:solidFill>
                  <a:srgbClr val="000000"/>
                </a:solidFill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136</a:t>
            </a:r>
            <a:r>
              <a:rPr kumimoji="0" lang="ko-KR" altLang="en-US" sz="1200" dirty="0" smtClean="0">
                <a:solidFill>
                  <a:srgbClr val="000000"/>
                </a:solidFill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명이 </a:t>
            </a:r>
            <a:r>
              <a:rPr kumimoji="0" lang="ko-KR" alt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거주하고 있음</a:t>
            </a:r>
            <a:r>
              <a:rPr kumimoji="0" lang="en-US" altLang="ko-KR" sz="1200" dirty="0">
                <a:solidFill>
                  <a:srgbClr val="000000"/>
                </a:solidFill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.</a:t>
            </a:r>
          </a:p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경기도를 제외하고 </a:t>
            </a:r>
            <a:r>
              <a:rPr kumimoji="0" lang="ko-KR" altLang="en-US" sz="1200" dirty="0" smtClean="0"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경남</a:t>
            </a:r>
            <a:r>
              <a:rPr kumimoji="0" lang="en-US" altLang="ko-KR" sz="1200" dirty="0"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1200" dirty="0" smtClean="0"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다음으로 </a:t>
            </a:r>
            <a:r>
              <a:rPr kumimoji="0" lang="ko-KR" altLang="en-US" sz="1200" dirty="0"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높은 인구수를 보임</a:t>
            </a:r>
          </a:p>
        </p:txBody>
      </p:sp>
      <p:sp>
        <p:nvSpPr>
          <p:cNvPr id="64845" name="직사각형 7"/>
          <p:cNvSpPr>
            <a:spLocks noChangeArrowheads="1"/>
          </p:cNvSpPr>
          <p:nvPr/>
        </p:nvSpPr>
        <p:spPr bwMode="auto">
          <a:xfrm>
            <a:off x="8151813" y="1514475"/>
            <a:ext cx="1095375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800">
                <a:latin typeface="휴먼모음T" panose="02030504000101010101" pitchFamily="18" charset="-127"/>
                <a:ea typeface="휴먼모음T" panose="02030504000101010101" pitchFamily="18" charset="-127"/>
              </a:rPr>
              <a:t>[</a:t>
            </a:r>
            <a:r>
              <a:rPr kumimoji="0" lang="ko-KR" altLang="en-US" sz="800">
                <a:latin typeface="휴먼모음T" panose="02030504000101010101" pitchFamily="18" charset="-127"/>
                <a:ea typeface="휴먼모음T" panose="02030504000101010101" pitchFamily="18" charset="-127"/>
              </a:rPr>
              <a:t>단위 </a:t>
            </a:r>
            <a:r>
              <a:rPr kumimoji="0" lang="en-US" altLang="ko-KR" sz="80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kumimoji="0" lang="ko-KR" altLang="en-US" sz="800">
                <a:latin typeface="휴먼모음T" panose="02030504000101010101" pitchFamily="18" charset="-127"/>
                <a:ea typeface="휴먼모음T" panose="02030504000101010101" pitchFamily="18" charset="-127"/>
              </a:rPr>
              <a:t>천명</a:t>
            </a:r>
            <a:r>
              <a:rPr kumimoji="0" lang="en-US" altLang="ko-KR" sz="80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kumimoji="0" lang="ko-KR" altLang="en-US" sz="800">
                <a:latin typeface="휴먼모음T" panose="02030504000101010101" pitchFamily="18" charset="-127"/>
                <a:ea typeface="휴먼모음T" panose="02030504000101010101" pitchFamily="18" charset="-127"/>
              </a:rPr>
              <a:t>명</a:t>
            </a:r>
            <a:r>
              <a:rPr kumimoji="0" lang="en-US" altLang="ko-KR" sz="800">
                <a:latin typeface="휴먼모음T" panose="02030504000101010101" pitchFamily="18" charset="-127"/>
                <a:ea typeface="휴먼모음T" panose="02030504000101010101" pitchFamily="18" charset="-127"/>
              </a:rPr>
              <a:t>/㎢]</a:t>
            </a:r>
            <a:r>
              <a:rPr kumimoji="0" lang="ko-KR" altLang="en-US" sz="80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</a:p>
        </p:txBody>
      </p:sp>
      <p:sp>
        <p:nvSpPr>
          <p:cNvPr id="64846" name="TextBox 8"/>
          <p:cNvSpPr txBox="1">
            <a:spLocks noChangeArrowheads="1"/>
          </p:cNvSpPr>
          <p:nvPr/>
        </p:nvSpPr>
        <p:spPr bwMode="auto">
          <a:xfrm>
            <a:off x="804863" y="5434013"/>
            <a:ext cx="6715125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sz="900">
                <a:latin typeface="휴먼모음T" panose="02030504000101010101" pitchFamily="18" charset="-127"/>
                <a:ea typeface="휴먼모음T" panose="02030504000101010101" pitchFamily="18" charset="-127"/>
              </a:rPr>
              <a:t>자료</a:t>
            </a:r>
            <a:r>
              <a:rPr kumimoji="0" lang="en-US" altLang="ko-KR" sz="90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kumimoji="0" lang="ko-KR" altLang="en-US" sz="9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Times New Roman" panose="02020603050405020304" pitchFamily="18" charset="0"/>
              </a:rPr>
              <a:t>관광지방문객보고통계</a:t>
            </a:r>
            <a:r>
              <a:rPr kumimoji="0" lang="en-US" altLang="ko-KR" sz="9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Times New Roman" panose="02020603050405020304" pitchFamily="18" charset="0"/>
              </a:rPr>
              <a:t>, 2005~2009, </a:t>
            </a:r>
            <a:r>
              <a:rPr kumimoji="0" lang="ko-KR" altLang="en-US" sz="9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Times New Roman" panose="02020603050405020304" pitchFamily="18" charset="0"/>
              </a:rPr>
              <a:t>문화체육관광부 관광정책과</a:t>
            </a:r>
            <a:r>
              <a:rPr kumimoji="0" lang="en-US" altLang="ko-KR" sz="9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Times New Roman" panose="02020603050405020304" pitchFamily="18" charset="0"/>
              </a:rPr>
              <a:t>/ </a:t>
            </a:r>
            <a:r>
              <a:rPr kumimoji="0" lang="ko-KR" altLang="en-US" sz="9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Times New Roman" panose="02020603050405020304" pitchFamily="18" charset="0"/>
              </a:rPr>
              <a:t>한국문화관광연구원</a:t>
            </a:r>
          </a:p>
        </p:txBody>
      </p:sp>
      <p:sp>
        <p:nvSpPr>
          <p:cNvPr id="64847" name="TextBox 9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sz="1600">
                <a:latin typeface="HY울릉도M" panose="02030600000101010101" pitchFamily="18" charset="-127"/>
                <a:ea typeface="HY울릉도M" panose="02030600000101010101" pitchFamily="18" charset="-127"/>
              </a:rPr>
              <a:t>시도별 인구수 및 인구밀도</a:t>
            </a:r>
            <a:r>
              <a:rPr kumimoji="0" lang="en-US" altLang="ko-KR" sz="1600">
                <a:latin typeface="HY울릉도M" panose="02030600000101010101" pitchFamily="18" charset="-127"/>
                <a:ea typeface="HY울릉도M" panose="02030600000101010101" pitchFamily="18" charset="-127"/>
              </a:rPr>
              <a:t>_(</a:t>
            </a:r>
            <a:r>
              <a:rPr kumimoji="0" lang="ko-KR" altLang="en-US" sz="1600">
                <a:latin typeface="HY울릉도M" panose="02030600000101010101" pitchFamily="18" charset="-127"/>
                <a:ea typeface="HY울릉도M" panose="02030600000101010101" pitchFamily="18" charset="-127"/>
              </a:rPr>
              <a:t>표</a:t>
            </a:r>
            <a:r>
              <a:rPr kumimoji="0" lang="en-US" altLang="ko-KR" sz="1600">
                <a:latin typeface="HY울릉도M" panose="02030600000101010101" pitchFamily="18" charset="-127"/>
                <a:ea typeface="HY울릉도M" panose="02030600000101010101" pitchFamily="18" charset="-127"/>
              </a:rPr>
              <a:t>)</a:t>
            </a:r>
            <a:endParaRPr kumimoji="0" lang="ko-KR" altLang="en-US" sz="160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SKY  WORLD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TextBox 2"/>
          <p:cNvSpPr txBox="1">
            <a:spLocks noChangeArrowheads="1"/>
          </p:cNvSpPr>
          <p:nvPr/>
        </p:nvSpPr>
        <p:spPr bwMode="auto">
          <a:xfrm>
            <a:off x="809625" y="1038225"/>
            <a:ext cx="792956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2286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kumimoji="0" lang="ko-KR" altLang="en-US" sz="1200" dirty="0"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대상 사업부지가 속해 있는 </a:t>
            </a:r>
            <a:r>
              <a:rPr kumimoji="0" lang="ko-KR" altLang="en-US" sz="1200" dirty="0" smtClean="0"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경북의  </a:t>
            </a:r>
            <a:r>
              <a:rPr kumimoji="0" lang="en-US" altLang="ko-KR" sz="1200" dirty="0"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2010</a:t>
            </a:r>
            <a:r>
              <a:rPr kumimoji="0" lang="ko-KR" altLang="en-US" sz="1200" dirty="0"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년 인구수는 </a:t>
            </a:r>
            <a:r>
              <a:rPr kumimoji="0" lang="en-US" altLang="ko-KR" sz="1200" dirty="0" smtClean="0"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2,592</a:t>
            </a:r>
            <a:r>
              <a:rPr kumimoji="0" lang="ko-KR" altLang="en-US" sz="1200" dirty="0" smtClean="0"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천명이며 </a:t>
            </a:r>
            <a:r>
              <a:rPr kumimoji="0" lang="ko-KR" altLang="en-US" sz="1200" dirty="0"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인구밀도는 </a:t>
            </a:r>
            <a:r>
              <a:rPr kumimoji="0" lang="en-US" altLang="ko-KR" sz="1200" dirty="0">
                <a:solidFill>
                  <a:srgbClr val="000000"/>
                </a:solidFill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1</a:t>
            </a:r>
            <a:r>
              <a:rPr kumimoji="0" lang="ko-KR" alt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㎢당 </a:t>
            </a:r>
            <a:r>
              <a:rPr kumimoji="0" lang="en-US" altLang="ko-KR" sz="1200" dirty="0" smtClean="0">
                <a:solidFill>
                  <a:srgbClr val="000000"/>
                </a:solidFill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136</a:t>
            </a:r>
            <a:r>
              <a:rPr kumimoji="0" lang="ko-KR" altLang="en-US" sz="1200" dirty="0" smtClean="0">
                <a:solidFill>
                  <a:srgbClr val="000000"/>
                </a:solidFill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명이 </a:t>
            </a:r>
            <a:r>
              <a:rPr kumimoji="0" lang="ko-KR" altLang="en-US" sz="1200" dirty="0">
                <a:solidFill>
                  <a:srgbClr val="000000"/>
                </a:solidFill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거주하고 있음</a:t>
            </a:r>
            <a:r>
              <a:rPr kumimoji="0" lang="en-US" altLang="ko-KR" sz="1200" dirty="0">
                <a:solidFill>
                  <a:srgbClr val="000000"/>
                </a:solidFill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.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kumimoji="0" lang="ko-KR" altLang="en-US" sz="1200" dirty="0"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경기도를 제외하고 경남</a:t>
            </a:r>
            <a:r>
              <a:rPr kumimoji="0" lang="en-US" altLang="ko-KR" sz="1200" dirty="0"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kumimoji="0" lang="ko-KR" altLang="en-US" sz="1200" dirty="0"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경북</a:t>
            </a:r>
            <a:r>
              <a:rPr kumimoji="0" lang="en-US" altLang="ko-KR" sz="1200" dirty="0"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, </a:t>
            </a:r>
            <a:r>
              <a:rPr kumimoji="0" lang="ko-KR" altLang="en-US" sz="1200" dirty="0"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충남 다음으로 높은 인구수를 보임</a:t>
            </a:r>
            <a:r>
              <a:rPr kumimoji="0" lang="en-US" altLang="ko-KR" sz="1200" dirty="0"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.</a:t>
            </a:r>
            <a:endParaRPr kumimoji="0" lang="ko-KR" altLang="en-US" sz="1200" dirty="0">
              <a:latin typeface="Times New Roman" panose="02020603050405020304" pitchFamily="18" charset="0"/>
              <a:ea typeface="HY울릉도M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65539" name="TextBox 4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sz="1600">
                <a:latin typeface="HY울릉도M" panose="02030600000101010101" pitchFamily="18" charset="-127"/>
                <a:ea typeface="HY울릉도M" panose="02030600000101010101" pitchFamily="18" charset="-127"/>
              </a:rPr>
              <a:t>시도별 인구수 및 인구밀도</a:t>
            </a:r>
            <a:r>
              <a:rPr kumimoji="0" lang="en-US" altLang="ko-KR" sz="1600">
                <a:latin typeface="HY울릉도M" panose="02030600000101010101" pitchFamily="18" charset="-127"/>
                <a:ea typeface="HY울릉도M" panose="02030600000101010101" pitchFamily="18" charset="-127"/>
              </a:rPr>
              <a:t>_(</a:t>
            </a:r>
            <a:r>
              <a:rPr kumimoji="0" lang="ko-KR" altLang="en-US" sz="1600">
                <a:latin typeface="HY울릉도M" panose="02030600000101010101" pitchFamily="18" charset="-127"/>
                <a:ea typeface="HY울릉도M" panose="02030600000101010101" pitchFamily="18" charset="-127"/>
              </a:rPr>
              <a:t>차트</a:t>
            </a:r>
            <a:r>
              <a:rPr kumimoji="0" lang="en-US" altLang="ko-KR" sz="1600">
                <a:latin typeface="HY울릉도M" panose="02030600000101010101" pitchFamily="18" charset="-127"/>
                <a:ea typeface="HY울릉도M" panose="02030600000101010101" pitchFamily="18" charset="-127"/>
              </a:rPr>
              <a:t>)</a:t>
            </a:r>
            <a:endParaRPr kumimoji="0" lang="ko-KR" altLang="en-US" sz="160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grpSp>
        <p:nvGrpSpPr>
          <p:cNvPr id="65540" name="Group 8"/>
          <p:cNvGrpSpPr>
            <a:grpSpLocks/>
          </p:cNvGrpSpPr>
          <p:nvPr/>
        </p:nvGrpSpPr>
        <p:grpSpPr bwMode="auto">
          <a:xfrm>
            <a:off x="881063" y="1698625"/>
            <a:ext cx="8231187" cy="4322763"/>
            <a:chOff x="555" y="1070"/>
            <a:chExt cx="5127" cy="2670"/>
          </a:xfrm>
        </p:grpSpPr>
        <p:graphicFrame>
          <p:nvGraphicFramePr>
            <p:cNvPr id="2" name="차트 1"/>
            <p:cNvGraphicFramePr/>
            <p:nvPr>
              <p:extLst>
                <p:ext uri="{D42A27DB-BD31-4B8C-83A1-F6EECF244321}">
                  <p14:modId xmlns:p14="http://schemas.microsoft.com/office/powerpoint/2010/main" xmlns="" val="3731227344"/>
                </p:ext>
              </p:extLst>
            </p:nvPr>
          </p:nvGraphicFramePr>
          <p:xfrm>
            <a:off x="600" y="1125"/>
            <a:ext cx="4995" cy="261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5542" name="직사각형 5"/>
            <p:cNvSpPr>
              <a:spLocks noChangeArrowheads="1"/>
            </p:cNvSpPr>
            <p:nvPr/>
          </p:nvSpPr>
          <p:spPr bwMode="auto">
            <a:xfrm>
              <a:off x="5145" y="1070"/>
              <a:ext cx="537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kumimoji="0" lang="en-US" altLang="ko-KR" sz="9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kumimoji="0" lang="ko-KR" altLang="en-US" sz="9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단위 </a:t>
              </a:r>
              <a:r>
                <a:rPr kumimoji="0" lang="en-US" altLang="ko-KR" sz="9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:</a:t>
              </a:r>
              <a:r>
                <a:rPr kumimoji="0" lang="ko-KR" altLang="en-US" sz="9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명</a:t>
              </a:r>
              <a:r>
                <a:rPr kumimoji="0" lang="en-US" altLang="ko-KR" sz="9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/㎢]</a:t>
              </a:r>
              <a:r>
                <a:rPr kumimoji="0" lang="ko-KR" altLang="en-US" sz="9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  <p:sp>
          <p:nvSpPr>
            <p:cNvPr id="65543" name="직사각형 6"/>
            <p:cNvSpPr>
              <a:spLocks noChangeArrowheads="1"/>
            </p:cNvSpPr>
            <p:nvPr/>
          </p:nvSpPr>
          <p:spPr bwMode="auto">
            <a:xfrm>
              <a:off x="555" y="1080"/>
              <a:ext cx="508" cy="14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kumimoji="0" lang="en-US" altLang="ko-KR" sz="9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kumimoji="0" lang="ko-KR" altLang="en-US" sz="9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단위 </a:t>
              </a:r>
              <a:r>
                <a:rPr kumimoji="0" lang="en-US" altLang="ko-KR" sz="9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kumimoji="0" lang="ko-KR" altLang="en-US" sz="9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천명</a:t>
              </a:r>
              <a:r>
                <a:rPr kumimoji="0" lang="en-US" altLang="ko-KR" sz="9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]</a:t>
              </a:r>
              <a:endParaRPr kumimoji="0" lang="ko-KR" altLang="en-US" sz="90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8" name="TextBox 7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SKY  WORLD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2" name="TextBox 2"/>
          <p:cNvSpPr txBox="1">
            <a:spLocks noChangeArrowheads="1"/>
          </p:cNvSpPr>
          <p:nvPr/>
        </p:nvSpPr>
        <p:spPr bwMode="auto">
          <a:xfrm>
            <a:off x="804863" y="5838825"/>
            <a:ext cx="7215187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sz="900">
                <a:latin typeface="휴먼모음T" panose="02030504000101010101" pitchFamily="18" charset="-127"/>
                <a:ea typeface="휴먼모음T" panose="02030504000101010101" pitchFamily="18" charset="-127"/>
              </a:rPr>
              <a:t>자료</a:t>
            </a:r>
            <a:r>
              <a:rPr kumimoji="0" lang="en-US" altLang="ko-KR" sz="90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kumimoji="0" lang="ko-KR" altLang="en-US" sz="9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Times New Roman" panose="02020603050405020304" pitchFamily="18" charset="0"/>
              </a:rPr>
              <a:t>관광지방문객보고통계</a:t>
            </a:r>
            <a:r>
              <a:rPr kumimoji="0" lang="en-US" altLang="ko-KR" sz="9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Times New Roman" panose="02020603050405020304" pitchFamily="18" charset="0"/>
              </a:rPr>
              <a:t>, 2005~2009, </a:t>
            </a:r>
            <a:r>
              <a:rPr kumimoji="0" lang="ko-KR" altLang="en-US" sz="9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Times New Roman" panose="02020603050405020304" pitchFamily="18" charset="0"/>
              </a:rPr>
              <a:t>문화체육관광부 관광정책과</a:t>
            </a:r>
            <a:r>
              <a:rPr kumimoji="0" lang="en-US" altLang="ko-KR" sz="9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Times New Roman" panose="02020603050405020304" pitchFamily="18" charset="0"/>
              </a:rPr>
              <a:t>/ </a:t>
            </a:r>
            <a:r>
              <a:rPr kumimoji="0" lang="ko-KR" altLang="en-US" sz="9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Times New Roman" panose="02020603050405020304" pitchFamily="18" charset="0"/>
              </a:rPr>
              <a:t>한국문화관광연구원</a:t>
            </a:r>
            <a:endParaRPr kumimoji="0" lang="en-US" altLang="ko-KR" sz="900">
              <a:solidFill>
                <a:srgbClr val="000000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Times New Roman" panose="02020603050405020304" pitchFamily="18" charset="0"/>
            </a:endParaRPr>
          </a:p>
          <a:p>
            <a:pPr eaLnBrk="1" hangingPunct="1"/>
            <a:r>
              <a:rPr kumimoji="0" lang="en-US" altLang="ko-KR" sz="9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9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Times New Roman" panose="02020603050405020304" pitchFamily="18" charset="0"/>
              </a:rPr>
              <a:t>註</a:t>
            </a:r>
            <a:r>
              <a:rPr kumimoji="0" lang="en-US" altLang="ko-KR" sz="9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Times New Roman" panose="02020603050405020304" pitchFamily="18" charset="0"/>
              </a:rPr>
              <a:t>: </a:t>
            </a:r>
            <a:r>
              <a:rPr kumimoji="0" lang="ko-KR" altLang="en-US" sz="9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Times New Roman" panose="02020603050405020304" pitchFamily="18" charset="0"/>
              </a:rPr>
              <a:t>총계의 수치는 방문객동향에 있어 무료</a:t>
            </a:r>
            <a:r>
              <a:rPr kumimoji="0" lang="en-US" altLang="ko-KR" sz="9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Times New Roman" panose="02020603050405020304" pitchFamily="18" charset="0"/>
              </a:rPr>
              <a:t>,</a:t>
            </a:r>
            <a:r>
              <a:rPr kumimoji="0" lang="ko-KR" altLang="en-US" sz="9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Times New Roman" panose="02020603050405020304" pitchFamily="18" charset="0"/>
              </a:rPr>
              <a:t>유료방문객수가 나타나 있지 않지만 두 방문객수를 를 합산한 수치를 기록함</a:t>
            </a:r>
            <a:r>
              <a:rPr kumimoji="0" lang="en-US" altLang="ko-KR" sz="9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  <a:cs typeface="Times New Roman" panose="02020603050405020304" pitchFamily="18" charset="0"/>
              </a:rPr>
              <a:t>.</a:t>
            </a:r>
            <a:endParaRPr kumimoji="0" lang="ko-KR" altLang="en-US" sz="900">
              <a:solidFill>
                <a:srgbClr val="000000"/>
              </a:solidFill>
              <a:latin typeface="휴먼모음T" panose="02030504000101010101" pitchFamily="18" charset="-127"/>
              <a:ea typeface="휴먼모음T" panose="02030504000101010101" pitchFamily="18" charset="-127"/>
              <a:cs typeface="Times New Roman" panose="02020603050405020304" pitchFamily="18" charset="0"/>
            </a:endParaRPr>
          </a:p>
        </p:txBody>
      </p:sp>
      <p:graphicFrame>
        <p:nvGraphicFramePr>
          <p:cNvPr id="74433" name="Group 705"/>
          <p:cNvGraphicFramePr>
            <a:graphicFrameLocks noGrp="1"/>
          </p:cNvGraphicFramePr>
          <p:nvPr/>
        </p:nvGraphicFramePr>
        <p:xfrm>
          <a:off x="849313" y="1628775"/>
          <a:ext cx="8280400" cy="4189420"/>
        </p:xfrm>
        <a:graphic>
          <a:graphicData uri="http://schemas.openxmlformats.org/drawingml/2006/table">
            <a:tbl>
              <a:tblPr/>
              <a:tblGrid>
                <a:gridCol w="328612"/>
                <a:gridCol w="708025"/>
                <a:gridCol w="709613"/>
                <a:gridCol w="569912"/>
                <a:gridCol w="709613"/>
                <a:gridCol w="569912"/>
                <a:gridCol w="708025"/>
                <a:gridCol w="709613"/>
                <a:gridCol w="569912"/>
                <a:gridCol w="709613"/>
                <a:gridCol w="708025"/>
                <a:gridCol w="571500"/>
                <a:gridCol w="708025"/>
              </a:tblGrid>
              <a:tr h="217488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지 역</a:t>
                      </a:r>
                    </a:p>
                  </a:txBody>
                  <a:tcPr marL="7200" marR="7200" marT="18000" marB="18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2006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2007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2008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2009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74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계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계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계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계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74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계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외국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내국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계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외국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내국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계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외국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내국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계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외국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내국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74636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계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HY울릉도M" pitchFamily="18" charset="-127"/>
                        <a:cs typeface="Times New Roman" pitchFamily="18" charset="0"/>
                      </a:endParaRPr>
                    </a:p>
                  </a:txBody>
                  <a:tcPr marL="7200" marR="7200" marT="18000" marB="18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679,277,185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285,285,897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8,260,685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686,830,601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7,985,259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275,139,552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738,534,182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8,103,870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288,235,657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735,907,320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9,362,084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277,711,024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부산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HY울릉도M" pitchFamily="18" charset="-127"/>
                        <a:cs typeface="Times New Roman" pitchFamily="18" charset="0"/>
                      </a:endParaRPr>
                    </a:p>
                  </a:txBody>
                  <a:tcPr marL="7200" marR="7200" marT="18000" marB="18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48,991,638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4,218,419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272,139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49,780,013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266,276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4,654,794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52,432,239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212,759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3,619,091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54,290,264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208,478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1,736,729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대구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HY울릉도M" pitchFamily="18" charset="-127"/>
                        <a:cs typeface="Times New Roman" pitchFamily="18" charset="0"/>
                      </a:endParaRPr>
                    </a:p>
                  </a:txBody>
                  <a:tcPr marL="7200" marR="7200" marT="18000" marB="18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76,200,845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12,399,964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37,525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35,134,155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70,686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12,572,300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29,885,420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77,636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12,742,701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35,350,958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84,633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11,792,006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인천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HY울릉도M" pitchFamily="18" charset="-127"/>
                        <a:cs typeface="Times New Roman" pitchFamily="18" charset="0"/>
                      </a:endParaRPr>
                    </a:p>
                  </a:txBody>
                  <a:tcPr marL="7200" marR="7200" marT="18000" marB="18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15,257,568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7,635,828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29,986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18,734,908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29,282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8,227,069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35,917,250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33,883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8,623,982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14,247,063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35,530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6,918,854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광주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HY울릉도M" pitchFamily="18" charset="-127"/>
                        <a:cs typeface="Times New Roman" pitchFamily="18" charset="0"/>
                      </a:endParaRPr>
                    </a:p>
                  </a:txBody>
                  <a:tcPr marL="7200" marR="7200" marT="18000" marB="18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13,049,279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1,589,717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12,207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13,897,507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5,558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1,793,232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14,355,448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6,627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2,363,194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12,691,870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14,445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1,683,167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대전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HY울릉도M" pitchFamily="18" charset="-127"/>
                        <a:cs typeface="Times New Roman" pitchFamily="18" charset="0"/>
                      </a:endParaRPr>
                    </a:p>
                  </a:txBody>
                  <a:tcPr marL="7200" marR="7200" marT="18000" marB="18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11,340,489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7,195,046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644,383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10,858,791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344,054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6,851,310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15,747,617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442,889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8,940,529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15,867,891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530,558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6,143,537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울산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HY울릉도M" pitchFamily="18" charset="-127"/>
                        <a:cs typeface="Times New Roman" pitchFamily="18" charset="0"/>
                      </a:endParaRPr>
                    </a:p>
                  </a:txBody>
                  <a:tcPr marL="7200" marR="7200" marT="18000" marB="18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13,601,105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1,128,441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221,064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12,913,441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350,954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1,073,218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12,534,481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313,649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1,094,630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12,358,467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271,744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973,915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경기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HY울릉도M" pitchFamily="18" charset="-127"/>
                        <a:cs typeface="Times New Roman" pitchFamily="18" charset="0"/>
                      </a:endParaRPr>
                    </a:p>
                  </a:txBody>
                  <a:tcPr marL="7200" marR="7200" marT="18000" marB="18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56,582,251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52,509,247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2,345,464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60,159,130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2,285,900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53,204,645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64,763,393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2,202,682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55,284,935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60,348,730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2,742,106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54,027,628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강원</a:t>
                      </a:r>
                      <a:endParaRPr kumimoji="0" lang="ko-KR" altLang="en-US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HY울릉도M" pitchFamily="18" charset="-127"/>
                        <a:cs typeface="Times New Roman" pitchFamily="18" charset="0"/>
                      </a:endParaRPr>
                    </a:p>
                  </a:txBody>
                  <a:tcPr marL="7200" marR="7200" marT="18000" marB="18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75,254,164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42,597,505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1,467,138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83,607,534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1,076,362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39,653,824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92,206,461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1,025,450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45,506,271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83,090,567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1,261,949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40,753,733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충북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HY울릉도M" pitchFamily="18" charset="-127"/>
                        <a:cs typeface="Times New Roman" pitchFamily="18" charset="0"/>
                      </a:endParaRPr>
                    </a:p>
                  </a:txBody>
                  <a:tcPr marL="7200" marR="7200" marT="18000" marB="18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33,123,157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16,335,295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529,075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37,356,781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540,716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15,574,764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40,668,642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493,742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15,742,474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43,690,957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577,039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14,411,996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충남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HY울릉도M" pitchFamily="18" charset="-127"/>
                        <a:cs typeface="Times New Roman" pitchFamily="18" charset="0"/>
                      </a:endParaRPr>
                    </a:p>
                  </a:txBody>
                  <a:tcPr marL="7200" marR="7200" marT="18000" marB="18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85,700,667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20,853,650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519,845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86,579,170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752,057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22,473,924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75,353,088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740,482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23,379,397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89,632,694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416,663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25,295,996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전북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HY울릉도M" pitchFamily="18" charset="-127"/>
                        <a:cs typeface="Times New Roman" pitchFamily="18" charset="0"/>
                      </a:endParaRPr>
                    </a:p>
                  </a:txBody>
                  <a:tcPr marL="7200" marR="7200" marT="18000" marB="18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35,087,407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17,108,556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122,548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39,055,279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67,721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12,934,912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47,457,677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94,281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13,886,139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51,909,034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117,999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14,764,791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전남</a:t>
                      </a:r>
                    </a:p>
                  </a:txBody>
                  <a:tcPr marL="7200" marR="7200" marT="18000" marB="18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78,429,281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33,483,587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172,842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83,526,801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183,560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29,402,419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92,091,681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254,873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32,349,079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92,652,823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243,579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33,308,702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경북</a:t>
                      </a:r>
                    </a:p>
                  </a:txBody>
                  <a:tcPr marL="7200" marR="7200" marT="18000" marB="18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62,385,063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22,764,836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518,048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79,291,695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597,865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24,590,086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85,862,246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666,631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23,224,678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87,864,688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829,348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25,121,673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경남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HY울릉도M" pitchFamily="18" charset="-127"/>
                        <a:cs typeface="Times New Roman" pitchFamily="18" charset="0"/>
                      </a:endParaRPr>
                    </a:p>
                  </a:txBody>
                  <a:tcPr marL="7200" marR="7200" marT="18000" marB="18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54,220,894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26,496,642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284,208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59,221,774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241,715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27,396,873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61,841,288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257,169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26,465,447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63,551,550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360,618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25,344,317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제주</a:t>
                      </a:r>
                      <a:endParaRPr kumimoji="0" lang="ko-KR" altLang="en-US" sz="1000" b="1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Times New Roman" pitchFamily="18" charset="0"/>
                        <a:ea typeface="HY울릉도M" pitchFamily="18" charset="-127"/>
                        <a:cs typeface="Times New Roman" pitchFamily="18" charset="0"/>
                      </a:endParaRPr>
                    </a:p>
                  </a:txBody>
                  <a:tcPr marL="7200" marR="7200" marT="18000" marB="18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20,053,377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18,969,164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1,084,213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16,713,622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1,172,553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14,736,182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17,417,251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1,281,117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15,013,110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18,359,764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1,667,395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0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HY울릉도M" pitchFamily="18" charset="-127"/>
                          <a:cs typeface="Times New Roman" pitchFamily="18" charset="0"/>
                        </a:rPr>
                        <a:t>15,433,980</a:t>
                      </a:r>
                    </a:p>
                  </a:txBody>
                  <a:tcPr marL="7200" marR="72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  <p:sp>
        <p:nvSpPr>
          <p:cNvPr id="66825" name="TextBox 4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sz="1600">
                <a:latin typeface="HY울릉도M" panose="02030600000101010101" pitchFamily="18" charset="-127"/>
                <a:ea typeface="HY울릉도M" panose="02030600000101010101" pitchFamily="18" charset="-127"/>
              </a:rPr>
              <a:t>시도별 관광지 방문객수</a:t>
            </a:r>
            <a:r>
              <a:rPr kumimoji="0" lang="en-US" altLang="ko-KR" sz="1600">
                <a:latin typeface="HY울릉도M" panose="02030600000101010101" pitchFamily="18" charset="-127"/>
                <a:ea typeface="HY울릉도M" panose="02030600000101010101" pitchFamily="18" charset="-127"/>
              </a:rPr>
              <a:t>_(</a:t>
            </a:r>
            <a:r>
              <a:rPr kumimoji="0" lang="ko-KR" altLang="en-US" sz="1600">
                <a:latin typeface="HY울릉도M" panose="02030600000101010101" pitchFamily="18" charset="-127"/>
                <a:ea typeface="HY울릉도M" panose="02030600000101010101" pitchFamily="18" charset="-127"/>
              </a:rPr>
              <a:t>표</a:t>
            </a:r>
            <a:r>
              <a:rPr kumimoji="0" lang="en-US" altLang="ko-KR" sz="1600">
                <a:latin typeface="HY울릉도M" panose="02030600000101010101" pitchFamily="18" charset="-127"/>
                <a:ea typeface="HY울릉도M" panose="02030600000101010101" pitchFamily="18" charset="-127"/>
              </a:rPr>
              <a:t>)</a:t>
            </a:r>
            <a:endParaRPr kumimoji="0" lang="ko-KR" altLang="en-US" sz="160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66826" name="직사각형 5"/>
          <p:cNvSpPr>
            <a:spLocks noChangeArrowheads="1"/>
          </p:cNvSpPr>
          <p:nvPr/>
        </p:nvSpPr>
        <p:spPr bwMode="auto">
          <a:xfrm>
            <a:off x="8558213" y="1443038"/>
            <a:ext cx="706437" cy="214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800">
                <a:latin typeface="휴먼모음T" panose="02030504000101010101" pitchFamily="18" charset="-127"/>
                <a:ea typeface="휴먼모음T" panose="02030504000101010101" pitchFamily="18" charset="-127"/>
              </a:rPr>
              <a:t>[</a:t>
            </a:r>
            <a:r>
              <a:rPr kumimoji="0" lang="ko-KR" altLang="en-US" sz="800">
                <a:latin typeface="휴먼모음T" panose="02030504000101010101" pitchFamily="18" charset="-127"/>
                <a:ea typeface="휴먼모음T" panose="02030504000101010101" pitchFamily="18" charset="-127"/>
              </a:rPr>
              <a:t>단위 </a:t>
            </a:r>
            <a:r>
              <a:rPr kumimoji="0" lang="en-US" altLang="ko-KR" sz="80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kumimoji="0" lang="ko-KR" altLang="en-US" sz="800">
                <a:latin typeface="휴먼모음T" panose="02030504000101010101" pitchFamily="18" charset="-127"/>
                <a:ea typeface="휴먼모음T" panose="02030504000101010101" pitchFamily="18" charset="-127"/>
              </a:rPr>
              <a:t>명</a:t>
            </a:r>
            <a:r>
              <a:rPr kumimoji="0" lang="en-US" altLang="ko-KR" sz="800">
                <a:latin typeface="휴먼모음T" panose="02030504000101010101" pitchFamily="18" charset="-127"/>
                <a:ea typeface="휴먼모음T" panose="02030504000101010101" pitchFamily="18" charset="-127"/>
              </a:rPr>
              <a:t>]</a:t>
            </a:r>
            <a:r>
              <a:rPr kumimoji="0" lang="ko-KR" altLang="en-US" sz="80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</a:p>
        </p:txBody>
      </p:sp>
      <p:sp>
        <p:nvSpPr>
          <p:cNvPr id="66827" name="TextBox 6"/>
          <p:cNvSpPr txBox="1">
            <a:spLocks noChangeArrowheads="1"/>
          </p:cNvSpPr>
          <p:nvPr/>
        </p:nvSpPr>
        <p:spPr bwMode="auto">
          <a:xfrm>
            <a:off x="809624" y="1038225"/>
            <a:ext cx="8455025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대상 사업부지가  속해 있는 </a:t>
            </a:r>
            <a:r>
              <a:rPr kumimoji="0" lang="ko-KR" altLang="en-US" sz="1200" dirty="0" smtClean="0"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경북지역이 </a:t>
            </a:r>
            <a:r>
              <a:rPr kumimoji="0" lang="en-US" altLang="ko-KR" sz="1200" dirty="0"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2009</a:t>
            </a:r>
            <a:r>
              <a:rPr kumimoji="0" lang="ko-KR" altLang="en-US" sz="1200" dirty="0"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년 말 기준 전국 관광지의 방문객수에서 </a:t>
            </a:r>
            <a:r>
              <a:rPr kumimoji="0" lang="en-US" altLang="ko-KR" sz="1200" dirty="0"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8</a:t>
            </a:r>
            <a:r>
              <a:rPr kumimoji="0" lang="ko-KR" altLang="en-US" sz="1200" dirty="0" smtClean="0"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천</a:t>
            </a:r>
            <a:r>
              <a:rPr kumimoji="0" lang="en-US" altLang="ko-KR" sz="1200" dirty="0"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7</a:t>
            </a:r>
            <a:r>
              <a:rPr kumimoji="0" lang="ko-KR" altLang="en-US" sz="1200" dirty="0" err="1" smtClean="0"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백만명으로</a:t>
            </a:r>
            <a:r>
              <a:rPr kumimoji="0" lang="ko-KR" altLang="en-US" sz="1200" dirty="0" smtClean="0"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1200" dirty="0" err="1" smtClean="0"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세번째로</a:t>
            </a:r>
            <a:r>
              <a:rPr kumimoji="0" lang="ko-KR" altLang="en-US" sz="1200" dirty="0" smtClean="0"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1200" dirty="0"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높았으며 </a:t>
            </a:r>
            <a:r>
              <a:rPr kumimoji="0" lang="ko-KR" altLang="en-US" sz="1200" dirty="0" err="1"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년도별</a:t>
            </a:r>
            <a:r>
              <a:rPr kumimoji="0" lang="ko-KR" altLang="en-US" sz="1200" dirty="0"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 방문객 추이에 있어서도 강원도보다 높은 방문객수를 보이고 있음</a:t>
            </a:r>
            <a:r>
              <a:rPr kumimoji="0" lang="en-US" altLang="ko-KR" sz="1200" dirty="0"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.</a:t>
            </a:r>
            <a:endParaRPr kumimoji="0" lang="ko-KR" altLang="en-US" sz="1200" dirty="0">
              <a:latin typeface="Times New Roman" panose="02020603050405020304" pitchFamily="18" charset="0"/>
              <a:ea typeface="HY울릉도M" panose="02030600000101010101" pitchFamily="18" charset="-127"/>
              <a:cs typeface="Times New Roman" panose="02020603050405020304" pitchFamily="18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SKY  WORLD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86" name="TextBox 1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sz="1600">
                <a:latin typeface="HY울릉도M" panose="02030600000101010101" pitchFamily="18" charset="-127"/>
                <a:ea typeface="HY울릉도M" panose="02030600000101010101" pitchFamily="18" charset="-127"/>
              </a:rPr>
              <a:t>시도별 관광지 방문객수</a:t>
            </a:r>
            <a:r>
              <a:rPr kumimoji="0" lang="en-US" altLang="ko-KR" sz="1600">
                <a:latin typeface="HY울릉도M" panose="02030600000101010101" pitchFamily="18" charset="-127"/>
                <a:ea typeface="HY울릉도M" panose="02030600000101010101" pitchFamily="18" charset="-127"/>
              </a:rPr>
              <a:t>_(</a:t>
            </a:r>
            <a:r>
              <a:rPr kumimoji="0" lang="ko-KR" altLang="en-US" sz="1600">
                <a:latin typeface="HY울릉도M" panose="02030600000101010101" pitchFamily="18" charset="-127"/>
                <a:ea typeface="HY울릉도M" panose="02030600000101010101" pitchFamily="18" charset="-127"/>
              </a:rPr>
              <a:t>차트</a:t>
            </a:r>
            <a:r>
              <a:rPr kumimoji="0" lang="en-US" altLang="ko-KR" sz="1600">
                <a:latin typeface="HY울릉도M" panose="02030600000101010101" pitchFamily="18" charset="-127"/>
                <a:ea typeface="HY울릉도M" panose="02030600000101010101" pitchFamily="18" charset="-127"/>
              </a:rPr>
              <a:t>)</a:t>
            </a:r>
            <a:endParaRPr kumimoji="0" lang="ko-KR" altLang="en-US" sz="160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67587" name="TextBox 5"/>
          <p:cNvSpPr txBox="1">
            <a:spLocks noChangeArrowheads="1"/>
          </p:cNvSpPr>
          <p:nvPr/>
        </p:nvSpPr>
        <p:spPr bwMode="auto">
          <a:xfrm>
            <a:off x="809625" y="1038225"/>
            <a:ext cx="8094420" cy="495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2286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1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 dirty="0"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대상 사업부지가  속해 있는 </a:t>
            </a:r>
            <a:r>
              <a:rPr kumimoji="0" lang="ko-KR" altLang="en-US" sz="1200" dirty="0" smtClean="0"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경북지역이 </a:t>
            </a:r>
            <a:r>
              <a:rPr kumimoji="0" lang="en-US" altLang="ko-KR" sz="1200" dirty="0"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2009</a:t>
            </a:r>
            <a:r>
              <a:rPr kumimoji="0" lang="ko-KR" altLang="en-US" sz="1200" dirty="0"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년 말 기준 전국 관광지의 방문객수에서 </a:t>
            </a:r>
            <a:r>
              <a:rPr kumimoji="0" lang="en-US" altLang="ko-KR" sz="1200" dirty="0"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8</a:t>
            </a:r>
            <a:r>
              <a:rPr kumimoji="0" lang="ko-KR" altLang="en-US" sz="1200" dirty="0"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천</a:t>
            </a:r>
            <a:r>
              <a:rPr kumimoji="0" lang="en-US" altLang="ko-KR" sz="1200" dirty="0"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7</a:t>
            </a:r>
            <a:r>
              <a:rPr kumimoji="0" lang="ko-KR" altLang="en-US" sz="1200" dirty="0" err="1"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백만명으로</a:t>
            </a:r>
            <a:r>
              <a:rPr kumimoji="0" lang="ko-KR" altLang="en-US" sz="1200" dirty="0"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 전남과 </a:t>
            </a:r>
            <a:r>
              <a:rPr kumimoji="0" lang="ko-KR" altLang="en-US" sz="1200" dirty="0" smtClean="0"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충남 </a:t>
            </a:r>
            <a:r>
              <a:rPr kumimoji="0" lang="ko-KR" altLang="en-US" sz="1200" dirty="0"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다음으로 높았으며 </a:t>
            </a:r>
            <a:r>
              <a:rPr kumimoji="0" lang="ko-KR" altLang="en-US" sz="1200" dirty="0" err="1"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년도별</a:t>
            </a:r>
            <a:r>
              <a:rPr kumimoji="0" lang="ko-KR" altLang="en-US" sz="1200" dirty="0"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 방문객 추이에 있어서도 높은 방문객수를 보이고 있음</a:t>
            </a:r>
            <a:r>
              <a:rPr kumimoji="0" lang="en-US" altLang="ko-KR" sz="1200" dirty="0">
                <a:latin typeface="Times New Roman" panose="02020603050405020304" pitchFamily="18" charset="0"/>
                <a:ea typeface="HY울릉도M" panose="02030600000101010101" pitchFamily="18" charset="-127"/>
                <a:cs typeface="Times New Roman" panose="02020603050405020304" pitchFamily="18" charset="0"/>
              </a:rPr>
              <a:t>.</a:t>
            </a:r>
            <a:endParaRPr kumimoji="0" lang="ko-KR" altLang="en-US" sz="1200" dirty="0">
              <a:latin typeface="Times New Roman" panose="02020603050405020304" pitchFamily="18" charset="0"/>
              <a:ea typeface="HY울릉도M" panose="02030600000101010101" pitchFamily="18" charset="-127"/>
              <a:cs typeface="Times New Roman" panose="02020603050405020304" pitchFamily="18" charset="0"/>
            </a:endParaRPr>
          </a:p>
        </p:txBody>
      </p:sp>
      <p:grpSp>
        <p:nvGrpSpPr>
          <p:cNvPr id="67588" name="Group 7"/>
          <p:cNvGrpSpPr>
            <a:grpSpLocks/>
          </p:cNvGrpSpPr>
          <p:nvPr/>
        </p:nvGrpSpPr>
        <p:grpSpPr bwMode="auto">
          <a:xfrm>
            <a:off x="992188" y="1700213"/>
            <a:ext cx="7921625" cy="4321175"/>
            <a:chOff x="687" y="1035"/>
            <a:chExt cx="4866" cy="2613"/>
          </a:xfrm>
        </p:grpSpPr>
        <p:graphicFrame>
          <p:nvGraphicFramePr>
            <p:cNvPr id="5" name="차트 4"/>
            <p:cNvGraphicFramePr/>
            <p:nvPr/>
          </p:nvGraphicFramePr>
          <p:xfrm>
            <a:off x="690" y="1170"/>
            <a:ext cx="4857" cy="247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67590" name="직사각형 6"/>
            <p:cNvSpPr>
              <a:spLocks noChangeArrowheads="1"/>
            </p:cNvSpPr>
            <p:nvPr/>
          </p:nvSpPr>
          <p:spPr bwMode="auto">
            <a:xfrm>
              <a:off x="735" y="1035"/>
              <a:ext cx="455" cy="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1pPr>
              <a:lvl2pPr marL="742950" indent="-28575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2pPr>
              <a:lvl3pPr marL="11430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3pPr>
              <a:lvl4pPr marL="16002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4pPr>
              <a:lvl5pPr marL="2057400" indent="-228600" latinLnBrk="1"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anose="020B0600000101010101" pitchFamily="50" charset="-127"/>
                  <a:ea typeface="굴림" panose="020B0600000101010101" pitchFamily="50" charset="-127"/>
                </a:defRPr>
              </a:lvl9pPr>
            </a:lstStyle>
            <a:p>
              <a:pPr eaLnBrk="1" hangingPunct="1"/>
              <a:r>
                <a:rPr kumimoji="0" lang="en-US" altLang="ko-KR" sz="9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[</a:t>
              </a:r>
              <a:r>
                <a:rPr kumimoji="0" lang="ko-KR" altLang="en-US" sz="9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단위 </a:t>
              </a:r>
              <a:r>
                <a:rPr kumimoji="0" lang="en-US" altLang="ko-KR" sz="9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: </a:t>
              </a:r>
              <a:r>
                <a:rPr kumimoji="0" lang="ko-KR" altLang="en-US" sz="9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명</a:t>
              </a:r>
              <a:r>
                <a:rPr kumimoji="0" lang="en-US" altLang="ko-KR" sz="9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]</a:t>
              </a:r>
              <a:r>
                <a:rPr kumimoji="0" lang="ko-KR" altLang="en-US" sz="900">
                  <a:latin typeface="맑은 고딕" panose="020B0503020000020004" pitchFamily="50" charset="-127"/>
                  <a:ea typeface="맑은 고딕" panose="020B0503020000020004" pitchFamily="50" charset="-127"/>
                </a:rPr>
                <a:t> </a:t>
              </a: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SKY  WORLD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0" name="TextBox 6"/>
          <p:cNvSpPr txBox="1">
            <a:spLocks noChangeArrowheads="1"/>
          </p:cNvSpPr>
          <p:nvPr/>
        </p:nvSpPr>
        <p:spPr bwMode="auto">
          <a:xfrm>
            <a:off x="95250" y="4457700"/>
            <a:ext cx="3071813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kumimoji="0" lang="en-US" altLang="ko-KR" sz="15000" dirty="0" smtClean="0">
                <a:solidFill>
                  <a:srgbClr val="E46C0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06</a:t>
            </a:r>
            <a:endParaRPr kumimoji="0" lang="ko-KR" altLang="en-US" sz="15000" dirty="0">
              <a:solidFill>
                <a:srgbClr val="E46C0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68611" name="Rectangle 4"/>
          <p:cNvSpPr>
            <a:spLocks noChangeArrowheads="1"/>
          </p:cNvSpPr>
          <p:nvPr/>
        </p:nvSpPr>
        <p:spPr bwMode="auto">
          <a:xfrm>
            <a:off x="4953000" y="1928813"/>
            <a:ext cx="4679950" cy="423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30238" indent="-630238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en-US" altLang="ko-KR" sz="1600" dirty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1600" dirty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사업부지의 이해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ko-KR" altLang="en-US" sz="1600" dirty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개발계획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ko-KR" altLang="en-US" sz="1600" dirty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호텔산업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ko-KR" altLang="en-US" sz="1600" dirty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1600" dirty="0" err="1" smtClean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스파</a:t>
            </a:r>
            <a:r>
              <a:rPr kumimoji="0" lang="ko-KR" altLang="en-US" sz="1600" dirty="0" smtClean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및 워터피아 산업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ko-KR" altLang="en-US" sz="1600" dirty="0" smtClean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경상북도 인구 및 관광지 입장객 현황</a:t>
            </a:r>
            <a:endParaRPr kumimoji="0" lang="en-US" altLang="ko-KR" sz="1600" dirty="0" smtClean="0">
              <a:solidFill>
                <a:srgbClr val="CC6600"/>
              </a:solidFill>
              <a:latin typeface="Times New Roman" panose="02020603050405020304" pitchFamily="18" charset="0"/>
              <a:ea typeface="휴먼모음T" panose="02030504000101010101" pitchFamily="18" charset="-127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ko-KR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사업성 분석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ko-KR" altLang="en-US" sz="1600" dirty="0" smtClean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운영계획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ko-KR" altLang="en-US" sz="1600" dirty="0" smtClean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자금조달방안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endParaRPr kumimoji="0" lang="ko-KR" altLang="en-US" sz="1600" dirty="0">
              <a:solidFill>
                <a:srgbClr val="CC6600"/>
              </a:solidFill>
              <a:latin typeface="Times New Roman" panose="02020603050405020304" pitchFamily="18" charset="0"/>
              <a:ea typeface="휴먼모음T" panose="02030504000101010101" pitchFamily="18" charset="-127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kumimoji="0" lang="ko-KR" altLang="en-US" sz="1600" dirty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Box 6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 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사업부지 </a:t>
            </a:r>
            <a:r>
              <a:rPr kumimoji="0" lang="ko-KR" altLang="en-US" sz="16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인근 관광지 </a:t>
            </a:r>
          </a:p>
        </p:txBody>
      </p:sp>
      <p:pic>
        <p:nvPicPr>
          <p:cNvPr id="11268" name="그림 8" descr="보현산천문대.jpg"/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29064" y="3700666"/>
            <a:ext cx="3830638" cy="239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70" name="그림 6" descr="천문대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07503" y="3679570"/>
            <a:ext cx="3765550" cy="239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1" name="TextBox 3"/>
          <p:cNvSpPr txBox="1">
            <a:spLocks noChangeArrowheads="1"/>
          </p:cNvSpPr>
          <p:nvPr/>
        </p:nvSpPr>
        <p:spPr bwMode="auto">
          <a:xfrm>
            <a:off x="920750" y="1190625"/>
            <a:ext cx="21431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보현산 천문대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2000" i="1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0512" y="1047959"/>
            <a:ext cx="4392487" cy="506394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097016" y="1052736"/>
            <a:ext cx="4293096" cy="50703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6049094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4" name="TextBox 3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sz="1600">
                <a:latin typeface="HY울릉도M" panose="02030600000101010101" pitchFamily="18" charset="-127"/>
                <a:ea typeface="HY울릉도M" panose="02030600000101010101" pitchFamily="18" charset="-127"/>
              </a:rPr>
              <a:t>콘도 분양 매출 </a:t>
            </a:r>
            <a:r>
              <a:rPr kumimoji="0" lang="en-US" altLang="ko-KR" sz="1600">
                <a:latin typeface="HY울릉도M" panose="02030600000101010101" pitchFamily="18" charset="-127"/>
                <a:ea typeface="HY울릉도M" panose="02030600000101010101" pitchFamily="18" charset="-127"/>
              </a:rPr>
              <a:t>(</a:t>
            </a:r>
            <a:r>
              <a:rPr kumimoji="0" lang="ko-KR" altLang="en-US" sz="1600">
                <a:latin typeface="HY울릉도M" panose="02030600000101010101" pitchFamily="18" charset="-127"/>
                <a:ea typeface="HY울릉도M" panose="02030600000101010101" pitchFamily="18" charset="-127"/>
              </a:rPr>
              <a:t>추정</a:t>
            </a:r>
            <a:r>
              <a:rPr kumimoji="0" lang="en-US" altLang="ko-KR" sz="1600">
                <a:latin typeface="HY울릉도M" panose="02030600000101010101" pitchFamily="18" charset="-127"/>
                <a:ea typeface="HY울릉도M" panose="02030600000101010101" pitchFamily="18" charset="-127"/>
              </a:rPr>
              <a:t>)</a:t>
            </a:r>
            <a:endParaRPr kumimoji="0" lang="ko-KR" altLang="en-US" sz="160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69635" name="Text Box 96"/>
          <p:cNvSpPr txBox="1">
            <a:spLocks noChangeArrowheads="1"/>
          </p:cNvSpPr>
          <p:nvPr/>
        </p:nvSpPr>
        <p:spPr bwMode="auto">
          <a:xfrm>
            <a:off x="731838" y="1052513"/>
            <a:ext cx="190341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v"/>
            </a:pPr>
            <a:r>
              <a:rPr kumimoji="0" lang="ko-KR" altLang="en-US" sz="1600">
                <a:solidFill>
                  <a:srgbClr val="7F7F7F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콘도 분양계획</a:t>
            </a:r>
            <a:r>
              <a:rPr kumimoji="0" lang="en-US" altLang="ko-KR" sz="1600">
                <a:solidFill>
                  <a:srgbClr val="7F7F7F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kumimoji="0" lang="ko-KR" altLang="en-US" sz="1600">
                <a:solidFill>
                  <a:srgbClr val="7F7F7F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안</a:t>
            </a:r>
            <a:r>
              <a:rPr kumimoji="0" lang="en-US" altLang="ko-KR" sz="1600">
                <a:solidFill>
                  <a:srgbClr val="7F7F7F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</p:txBody>
      </p:sp>
      <p:graphicFrame>
        <p:nvGraphicFramePr>
          <p:cNvPr id="87793" name="Group 753"/>
          <p:cNvGraphicFramePr>
            <a:graphicFrameLocks noGrp="1"/>
          </p:cNvGraphicFramePr>
          <p:nvPr/>
        </p:nvGraphicFramePr>
        <p:xfrm>
          <a:off x="849313" y="2905125"/>
          <a:ext cx="8280400" cy="2189160"/>
        </p:xfrm>
        <a:graphic>
          <a:graphicData uri="http://schemas.openxmlformats.org/drawingml/2006/table">
            <a:tbl>
              <a:tblPr/>
              <a:tblGrid>
                <a:gridCol w="858837"/>
                <a:gridCol w="847725"/>
                <a:gridCol w="1058863"/>
                <a:gridCol w="1060450"/>
                <a:gridCol w="1057275"/>
                <a:gridCol w="1058862"/>
                <a:gridCol w="952500"/>
                <a:gridCol w="1385888"/>
              </a:tblGrid>
              <a:tr h="2189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분양평형</a:t>
                      </a:r>
                      <a:endParaRPr kumimoji="0" lang="ko-KR" altLang="en-US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3" marB="18003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객실수</a:t>
                      </a:r>
                    </a:p>
                  </a:txBody>
                  <a:tcPr marL="36000" marR="360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3.3</a:t>
                      </a:r>
                      <a:r>
                        <a:rPr kumimoji="0" lang="ko-KR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㎡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당 분양가</a:t>
                      </a:r>
                    </a:p>
                  </a:txBody>
                  <a:tcPr marL="36000" marR="360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1/10 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구좌가격</a:t>
                      </a:r>
                    </a:p>
                  </a:txBody>
                  <a:tcPr marL="36000" marR="360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1/5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구좌가격</a:t>
                      </a:r>
                    </a:p>
                  </a:txBody>
                  <a:tcPr marL="36000" marR="360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객실분양가격</a:t>
                      </a:r>
                    </a:p>
                  </a:txBody>
                  <a:tcPr marL="36000" marR="360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총구좌가격</a:t>
                      </a:r>
                    </a:p>
                  </a:txBody>
                  <a:tcPr marL="36000" marR="360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비고</a:t>
                      </a:r>
                    </a:p>
                  </a:txBody>
                  <a:tcPr marL="36000" marR="360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189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28</a:t>
                      </a: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3" marB="18003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16</a:t>
                      </a: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18,000</a:t>
                      </a: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50,400</a:t>
                      </a: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-</a:t>
                      </a: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504,000</a:t>
                      </a: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8,064,000</a:t>
                      </a: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콘도형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(1/10~1/5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구좌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36000" marR="360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89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33</a:t>
                      </a: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3" marB="18003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14</a:t>
                      </a: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18,000</a:t>
                      </a: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59,400</a:t>
                      </a: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-</a:t>
                      </a: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594,000</a:t>
                      </a: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8,316,000</a:t>
                      </a: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89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36</a:t>
                      </a: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3" marB="18003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36</a:t>
                      </a: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19,000</a:t>
                      </a: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68,400</a:t>
                      </a: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136,800</a:t>
                      </a: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684,000</a:t>
                      </a: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24,624,000</a:t>
                      </a: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89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40</a:t>
                      </a: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3" marB="18003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70</a:t>
                      </a: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19,000</a:t>
                      </a: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76.000</a:t>
                      </a: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150,200</a:t>
                      </a: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760,000</a:t>
                      </a: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53,200,000</a:t>
                      </a: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89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45</a:t>
                      </a: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3" marB="18003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6</a:t>
                      </a: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20,000</a:t>
                      </a: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-</a:t>
                      </a: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-</a:t>
                      </a: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900,000</a:t>
                      </a: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5,400,000</a:t>
                      </a: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단독주택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(FULL</a:t>
                      </a: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구좌</a:t>
                      </a: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)</a:t>
                      </a: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89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49</a:t>
                      </a: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3" marB="18003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6</a:t>
                      </a: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22,000</a:t>
                      </a: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-</a:t>
                      </a: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-</a:t>
                      </a: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1,078,000</a:t>
                      </a: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6,468,000</a:t>
                      </a: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89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58</a:t>
                      </a: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3" marB="18003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6</a:t>
                      </a: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24,000</a:t>
                      </a: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-</a:t>
                      </a: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-</a:t>
                      </a: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1,392,000</a:t>
                      </a: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8,352,000</a:t>
                      </a: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89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75</a:t>
                      </a: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3" marB="18003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6</a:t>
                      </a: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25,000</a:t>
                      </a: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-</a:t>
                      </a: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-</a:t>
                      </a: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1,875,000</a:t>
                      </a: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11,250,000</a:t>
                      </a: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891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합계</a:t>
                      </a:r>
                    </a:p>
                  </a:txBody>
                  <a:tcPr marL="36000" marR="36000" marT="18003" marB="18003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160</a:t>
                      </a: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-</a:t>
                      </a: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-</a:t>
                      </a: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125,674,000</a:t>
                      </a: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  <a:cs typeface="Times New Roman" pitchFamily="18" charset="0"/>
                      </a:endParaRPr>
                    </a:p>
                  </a:txBody>
                  <a:tcPr marL="36000" marR="36000" marT="18003" marB="18003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9729" name="TextBox 4"/>
          <p:cNvSpPr txBox="1">
            <a:spLocks noChangeArrowheads="1"/>
          </p:cNvSpPr>
          <p:nvPr/>
        </p:nvSpPr>
        <p:spPr bwMode="auto">
          <a:xfrm>
            <a:off x="849313" y="5084763"/>
            <a:ext cx="6913562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v"/>
            </a:pPr>
            <a:r>
              <a:rPr kumimoji="0" lang="ko-KR" altLang="en-US" sz="900">
                <a:latin typeface="휴먼모음T" panose="02030504000101010101" pitchFamily="18" charset="-127"/>
                <a:ea typeface="휴먼모음T" panose="02030504000101010101" pitchFamily="18" charset="-127"/>
              </a:rPr>
              <a:t> 평당 분양가는 주요 유사시설</a:t>
            </a:r>
            <a:r>
              <a:rPr kumimoji="0" lang="en-US" altLang="ko-KR" sz="90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kumimoji="0" lang="ko-KR" altLang="en-US" sz="900">
                <a:latin typeface="휴먼모음T" panose="02030504000101010101" pitchFamily="18" charset="-127"/>
                <a:ea typeface="휴먼모음T" panose="02030504000101010101" pitchFamily="18" charset="-127"/>
              </a:rPr>
              <a:t>대명리조트</a:t>
            </a:r>
            <a:r>
              <a:rPr kumimoji="0" lang="en-US" altLang="ko-KR" sz="90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kumimoji="0" lang="ko-KR" altLang="en-US" sz="900">
                <a:latin typeface="휴먼모음T" panose="02030504000101010101" pitchFamily="18" charset="-127"/>
                <a:ea typeface="휴먼모음T" panose="02030504000101010101" pitchFamily="18" charset="-127"/>
              </a:rPr>
              <a:t>한화리조트 등</a:t>
            </a:r>
            <a:r>
              <a:rPr kumimoji="0" lang="en-US" altLang="ko-KR" sz="900">
                <a:latin typeface="휴먼모음T" panose="02030504000101010101" pitchFamily="18" charset="-127"/>
                <a:ea typeface="휴먼모음T" panose="02030504000101010101" pitchFamily="18" charset="-127"/>
              </a:rPr>
              <a:t>) </a:t>
            </a:r>
            <a:r>
              <a:rPr kumimoji="0" lang="ko-KR" altLang="en-US" sz="900">
                <a:latin typeface="휴먼모음T" panose="02030504000101010101" pitchFamily="18" charset="-127"/>
                <a:ea typeface="휴먼모음T" panose="02030504000101010101" pitchFamily="18" charset="-127"/>
              </a:rPr>
              <a:t>평균 분양가 적용 </a:t>
            </a:r>
          </a:p>
          <a:p>
            <a:pPr eaLnBrk="1" hangingPunct="1">
              <a:buFont typeface="Wingdings" panose="05000000000000000000" pitchFamily="2" charset="2"/>
              <a:buChar char="v"/>
            </a:pPr>
            <a:r>
              <a:rPr kumimoji="0" lang="ko-KR" altLang="en-US" sz="900">
                <a:latin typeface="휴먼모음T" panose="02030504000101010101" pitchFamily="18" charset="-127"/>
                <a:ea typeface="휴먼모음T" panose="02030504000101010101" pitchFamily="18" charset="-127"/>
              </a:rPr>
              <a:t> 최초 개발사업승인을 위한 설계로 실시설계 진행 시 다소 증감은 발생 함 </a:t>
            </a:r>
          </a:p>
        </p:txBody>
      </p:sp>
      <p:sp>
        <p:nvSpPr>
          <p:cNvPr id="69730" name="TextBox 4"/>
          <p:cNvSpPr txBox="1">
            <a:spLocks noChangeArrowheads="1"/>
          </p:cNvSpPr>
          <p:nvPr/>
        </p:nvSpPr>
        <p:spPr bwMode="auto">
          <a:xfrm>
            <a:off x="7104063" y="2705100"/>
            <a:ext cx="2087562" cy="214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r" eaLnBrk="1" hangingPunct="1"/>
            <a:r>
              <a:rPr lang="en-US" altLang="ko-KR" sz="80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800">
                <a:latin typeface="휴먼모음T" panose="02030504000101010101" pitchFamily="18" charset="-127"/>
                <a:ea typeface="휴먼모음T" panose="02030504000101010101" pitchFamily="18" charset="-127"/>
              </a:rPr>
              <a:t>단위</a:t>
            </a:r>
            <a:r>
              <a:rPr lang="en-US" altLang="ko-KR" sz="800">
                <a:latin typeface="휴먼모음T" panose="02030504000101010101" pitchFamily="18" charset="-127"/>
                <a:ea typeface="휴먼모음T" panose="02030504000101010101" pitchFamily="18" charset="-127"/>
              </a:rPr>
              <a:t>:</a:t>
            </a:r>
            <a:r>
              <a:rPr lang="ko-KR" altLang="en-US" sz="800">
                <a:latin typeface="휴먼모음T" panose="02030504000101010101" pitchFamily="18" charset="-127"/>
                <a:ea typeface="휴먼모음T" panose="02030504000101010101" pitchFamily="18" charset="-127"/>
              </a:rPr>
              <a:t>천원</a:t>
            </a:r>
            <a:r>
              <a:rPr lang="en-US" altLang="ko-KR" sz="80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849313" y="5516563"/>
          <a:ext cx="3671887" cy="627062"/>
        </p:xfrm>
        <a:graphic>
          <a:graphicData uri="http://schemas.openxmlformats.org/drawingml/2006/table">
            <a:tbl>
              <a:tblPr/>
              <a:tblGrid>
                <a:gridCol w="2393950"/>
                <a:gridCol w="1277937"/>
              </a:tblGrid>
              <a:tr h="314324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지자체 </a:t>
                      </a: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20%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25,134,800,000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6C0A"/>
                    </a:solidFill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일반 </a:t>
                      </a: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80%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100,539,200,000 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7794" name="Group 754"/>
          <p:cNvGraphicFramePr>
            <a:graphicFrameLocks noGrp="1"/>
          </p:cNvGraphicFramePr>
          <p:nvPr/>
        </p:nvGraphicFramePr>
        <p:xfrm>
          <a:off x="849313" y="1484313"/>
          <a:ext cx="8280400" cy="1222374"/>
        </p:xfrm>
        <a:graphic>
          <a:graphicData uri="http://schemas.openxmlformats.org/drawingml/2006/table">
            <a:tbl>
              <a:tblPr/>
              <a:tblGrid>
                <a:gridCol w="669925"/>
                <a:gridCol w="1077912"/>
                <a:gridCol w="1079500"/>
                <a:gridCol w="1079500"/>
                <a:gridCol w="1079500"/>
                <a:gridCol w="1203325"/>
                <a:gridCol w="1162050"/>
                <a:gridCol w="928688"/>
              </a:tblGrid>
              <a:tr h="203729"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회원가입</a:t>
                      </a:r>
                    </a:p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객실타입</a:t>
                      </a:r>
                    </a:p>
                  </a:txBody>
                  <a:tcPr marL="54000" marR="54000" marT="18008" marB="18008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분할금액 계</a:t>
                      </a:r>
                    </a:p>
                  </a:txBody>
                  <a:tcPr marL="54000" marR="54000" marT="18008" marB="18008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평당가</a:t>
                      </a:r>
                    </a:p>
                  </a:txBody>
                  <a:tcPr marL="54000" marR="54000" marT="18008" marB="18008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계약금</a:t>
                      </a:r>
                    </a:p>
                  </a:txBody>
                  <a:tcPr marL="54000" marR="54000" marT="18008" marB="18008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중도금</a:t>
                      </a:r>
                    </a:p>
                  </a:txBody>
                  <a:tcPr marL="54000" marR="54000" marT="18008" marB="18008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잔금</a:t>
                      </a:r>
                    </a:p>
                  </a:txBody>
                  <a:tcPr marL="54000" marR="54000" marT="18008" marB="18008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0372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차</a:t>
                      </a:r>
                    </a:p>
                  </a:txBody>
                  <a:tcPr marL="54000" marR="54000" marT="18008" marB="18008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차</a:t>
                      </a:r>
                    </a:p>
                  </a:txBody>
                  <a:tcPr marL="54000" marR="54000" marT="18008" marB="18008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3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차</a:t>
                      </a:r>
                    </a:p>
                  </a:txBody>
                  <a:tcPr marL="54000" marR="54000" marT="18008" marB="18008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03729"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176.35㎡</a:t>
                      </a:r>
                    </a:p>
                  </a:txBody>
                  <a:tcPr marL="54000" marR="54000" marT="18008" marB="18008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1,066,000,000</a:t>
                      </a:r>
                      <a:endParaRPr kumimoji="1" lang="en-US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L="54000" marR="54000" marT="18008" marB="18008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19,982,801</a:t>
                      </a:r>
                    </a:p>
                  </a:txBody>
                  <a:tcPr marL="54000" marR="54000" marT="18008" marB="18008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106,600,000</a:t>
                      </a:r>
                    </a:p>
                  </a:txBody>
                  <a:tcPr marL="54000" marR="54000" marT="18008" marB="18008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245,180,000</a:t>
                      </a:r>
                    </a:p>
                  </a:txBody>
                  <a:tcPr marL="54000" marR="54000" marT="18008" marB="18008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245,180,000</a:t>
                      </a:r>
                    </a:p>
                  </a:txBody>
                  <a:tcPr marL="54000" marR="54000" marT="18008" marB="18008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245,180,000</a:t>
                      </a:r>
                    </a:p>
                  </a:txBody>
                  <a:tcPr marL="54000" marR="54000" marT="18008" marB="18008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223,860,000</a:t>
                      </a:r>
                    </a:p>
                  </a:txBody>
                  <a:tcPr marL="54000" marR="54000" marT="18008" marB="18008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03729"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200.94㎡</a:t>
                      </a:r>
                    </a:p>
                  </a:txBody>
                  <a:tcPr marL="54000" marR="54000" marT="18008" marB="18008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1,215,000,000</a:t>
                      </a:r>
                      <a:endParaRPr kumimoji="1" lang="en-US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L="54000" marR="54000" marT="18008" marB="18008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19,988,698</a:t>
                      </a:r>
                    </a:p>
                  </a:txBody>
                  <a:tcPr marL="54000" marR="54000" marT="18008" marB="18008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121,500,000</a:t>
                      </a:r>
                    </a:p>
                  </a:txBody>
                  <a:tcPr marL="54000" marR="54000" marT="18008" marB="18008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279,450,000</a:t>
                      </a:r>
                    </a:p>
                  </a:txBody>
                  <a:tcPr marL="54000" marR="54000" marT="18008" marB="18008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279,450,000</a:t>
                      </a:r>
                    </a:p>
                  </a:txBody>
                  <a:tcPr marL="54000" marR="54000" marT="18008" marB="18008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279,450,000</a:t>
                      </a:r>
                    </a:p>
                  </a:txBody>
                  <a:tcPr marL="54000" marR="54000" marT="18008" marB="18008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255,150,000</a:t>
                      </a:r>
                    </a:p>
                  </a:txBody>
                  <a:tcPr marL="54000" marR="54000" marT="18008" marB="18008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03729"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234.16㎡</a:t>
                      </a:r>
                    </a:p>
                  </a:txBody>
                  <a:tcPr marL="54000" marR="54000" marT="18008" marB="18008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1,416,000,000</a:t>
                      </a:r>
                      <a:endParaRPr kumimoji="1" lang="en-US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L="54000" marR="54000" marT="18008" marB="18008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19,990,569</a:t>
                      </a:r>
                    </a:p>
                  </a:txBody>
                  <a:tcPr marL="54000" marR="54000" marT="18008" marB="18008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141,600,000</a:t>
                      </a:r>
                    </a:p>
                  </a:txBody>
                  <a:tcPr marL="54000" marR="54000" marT="18008" marB="18008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325,680,000</a:t>
                      </a:r>
                    </a:p>
                  </a:txBody>
                  <a:tcPr marL="54000" marR="54000" marT="18008" marB="18008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325,680,000</a:t>
                      </a:r>
                    </a:p>
                  </a:txBody>
                  <a:tcPr marL="54000" marR="54000" marT="18008" marB="18008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325,680,000</a:t>
                      </a:r>
                    </a:p>
                  </a:txBody>
                  <a:tcPr marL="54000" marR="54000" marT="18008" marB="18008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297,360,000</a:t>
                      </a:r>
                    </a:p>
                  </a:txBody>
                  <a:tcPr marL="54000" marR="54000" marT="18008" marB="18008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  <a:tr h="203729"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316.61㎡</a:t>
                      </a:r>
                    </a:p>
                  </a:txBody>
                  <a:tcPr marL="54000" marR="54000" marT="18008" marB="18008" anchor="ctr" horzOverflow="overflow">
                    <a:lnL cap="flat"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2,298,000,000</a:t>
                      </a:r>
                      <a:endParaRPr kumimoji="1" lang="en-US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L="54000" marR="54000" marT="18008" marB="18008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23,993,854</a:t>
                      </a:r>
                    </a:p>
                  </a:txBody>
                  <a:tcPr marL="54000" marR="54000" marT="18008" marB="18008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229,800,000</a:t>
                      </a:r>
                    </a:p>
                  </a:txBody>
                  <a:tcPr marL="54000" marR="54000" marT="18008" marB="18008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528,540,000</a:t>
                      </a:r>
                    </a:p>
                  </a:txBody>
                  <a:tcPr marL="54000" marR="54000" marT="18008" marB="18008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528,540,000</a:t>
                      </a:r>
                    </a:p>
                  </a:txBody>
                  <a:tcPr marL="54000" marR="54000" marT="18008" marB="18008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528,540,000</a:t>
                      </a:r>
                    </a:p>
                  </a:txBody>
                  <a:tcPr marL="54000" marR="54000" marT="18008" marB="18008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482,580,000</a:t>
                      </a:r>
                    </a:p>
                  </a:txBody>
                  <a:tcPr marL="54000" marR="54000" marT="18008" marB="18008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ap="flat"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id="87795" name="Text Box 755"/>
          <p:cNvSpPr txBox="1">
            <a:spLocks noChangeArrowheads="1"/>
          </p:cNvSpPr>
          <p:nvPr/>
        </p:nvSpPr>
        <p:spPr bwMode="auto">
          <a:xfrm>
            <a:off x="7834313" y="1271588"/>
            <a:ext cx="1366837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 eaLnBrk="1" latinLnBrk="1" hangingPunct="1">
              <a:defRPr/>
            </a:pPr>
            <a:r>
              <a:rPr lang="en-US" altLang="ko-KR" sz="900">
                <a:latin typeface="휴먼모음T" pitchFamily="18" charset="-127"/>
                <a:ea typeface="휴먼모음T" pitchFamily="18" charset="-127"/>
              </a:rPr>
              <a:t>[ </a:t>
            </a:r>
            <a:r>
              <a:rPr lang="ko-KR" altLang="en-US" sz="900">
                <a:latin typeface="휴먼모음T" pitchFamily="18" charset="-127"/>
                <a:ea typeface="휴먼모음T" pitchFamily="18" charset="-127"/>
              </a:rPr>
              <a:t>대명리조트 분양 현황 </a:t>
            </a:r>
            <a:r>
              <a:rPr lang="en-US" altLang="ko-KR" sz="900">
                <a:latin typeface="휴먼모음T" pitchFamily="18" charset="-127"/>
                <a:ea typeface="휴먼모음T" pitchFamily="18" charset="-127"/>
              </a:rPr>
              <a:t>]</a:t>
            </a:r>
          </a:p>
        </p:txBody>
      </p:sp>
      <p:pic>
        <p:nvPicPr>
          <p:cNvPr id="69799" name="Picture 757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4805" t="22900" r="24986" b="54041"/>
          <a:stretch>
            <a:fillRect/>
          </a:stretch>
        </p:blipFill>
        <p:spPr bwMode="auto">
          <a:xfrm>
            <a:off x="5745163" y="5197475"/>
            <a:ext cx="2520950" cy="927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SKY  WORLD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6401" name="Group 385"/>
          <p:cNvGraphicFramePr>
            <a:graphicFrameLocks noGrp="1"/>
          </p:cNvGraphicFramePr>
          <p:nvPr>
            <p:ph/>
          </p:nvPr>
        </p:nvGraphicFramePr>
        <p:xfrm>
          <a:off x="849313" y="1412875"/>
          <a:ext cx="8280400" cy="1554372"/>
        </p:xfrm>
        <a:graphic>
          <a:graphicData uri="http://schemas.openxmlformats.org/drawingml/2006/table">
            <a:tbl>
              <a:tblPr/>
              <a:tblGrid>
                <a:gridCol w="1101725"/>
                <a:gridCol w="755650"/>
                <a:gridCol w="752475"/>
                <a:gridCol w="757237"/>
                <a:gridCol w="752475"/>
                <a:gridCol w="754063"/>
                <a:gridCol w="1368425"/>
                <a:gridCol w="2038350"/>
              </a:tblGrid>
              <a:tr h="259027"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평형</a:t>
                      </a:r>
                    </a:p>
                  </a:txBody>
                  <a:tcPr marT="45711" marB="45711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객실수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일반요금</a:t>
                      </a:r>
                      <a:b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</a:b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성수기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비수기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일반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실당</a:t>
                      </a:r>
                      <a:b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</a:b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투숙객수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인원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시간초과</a:t>
                      </a:r>
                      <a:b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</a:b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과태료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비고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</a:tr>
              <a:tr h="25902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주중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주말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연휴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5902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10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평형</a:t>
                      </a:r>
                    </a:p>
                  </a:txBody>
                  <a:tcPr marT="45711" marB="45711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150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180,000 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90,000 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162,000 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4 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사전신고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주중 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일반요금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50%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902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20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평형</a:t>
                      </a:r>
                    </a:p>
                  </a:txBody>
                  <a:tcPr marT="45711" marB="45711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76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240,000 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120,000 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216,000 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4 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10,000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원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인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주말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연휴 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일반요금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90%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902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30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평형</a:t>
                      </a:r>
                    </a:p>
                  </a:txBody>
                  <a:tcPr marT="45711" marB="45711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4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250,000 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125,000 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225,000 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4 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입실후적발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성수기 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: 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일반요금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59027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62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평형</a:t>
                      </a:r>
                    </a:p>
                  </a:txBody>
                  <a:tcPr marT="45711" marB="45711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6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900,000 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450,000 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810,000 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7 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15,000/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인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T="45711" marB="45711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0714" name="TextBox 3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sz="1600">
                <a:latin typeface="HY울릉도M" panose="02030600000101010101" pitchFamily="18" charset="-127"/>
                <a:ea typeface="HY울릉도M" panose="02030600000101010101" pitchFamily="18" charset="-127"/>
              </a:rPr>
              <a:t>호텔 연간 매출 </a:t>
            </a:r>
            <a:r>
              <a:rPr kumimoji="0" lang="en-US" altLang="ko-KR" sz="1600">
                <a:latin typeface="HY울릉도M" panose="02030600000101010101" pitchFamily="18" charset="-127"/>
                <a:ea typeface="HY울릉도M" panose="02030600000101010101" pitchFamily="18" charset="-127"/>
              </a:rPr>
              <a:t>(</a:t>
            </a:r>
            <a:r>
              <a:rPr kumimoji="0" lang="ko-KR" altLang="en-US" sz="1600">
                <a:latin typeface="HY울릉도M" panose="02030600000101010101" pitchFamily="18" charset="-127"/>
                <a:ea typeface="HY울릉도M" panose="02030600000101010101" pitchFamily="18" charset="-127"/>
              </a:rPr>
              <a:t>추정</a:t>
            </a:r>
            <a:r>
              <a:rPr kumimoji="0" lang="en-US" altLang="ko-KR" sz="1600">
                <a:latin typeface="HY울릉도M" panose="02030600000101010101" pitchFamily="18" charset="-127"/>
                <a:ea typeface="HY울릉도M" panose="02030600000101010101" pitchFamily="18" charset="-127"/>
              </a:rPr>
              <a:t>)</a:t>
            </a:r>
            <a:endParaRPr kumimoji="0" lang="ko-KR" altLang="en-US" sz="160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graphicFrame>
        <p:nvGraphicFramePr>
          <p:cNvPr id="86320" name="Group 304"/>
          <p:cNvGraphicFramePr>
            <a:graphicFrameLocks noGrp="1"/>
          </p:cNvGraphicFramePr>
          <p:nvPr/>
        </p:nvGraphicFramePr>
        <p:xfrm>
          <a:off x="849313" y="3629025"/>
          <a:ext cx="8280400" cy="2320927"/>
        </p:xfrm>
        <a:graphic>
          <a:graphicData uri="http://schemas.openxmlformats.org/drawingml/2006/table">
            <a:tbl>
              <a:tblPr/>
              <a:tblGrid>
                <a:gridCol w="560387"/>
                <a:gridCol w="561975"/>
                <a:gridCol w="560388"/>
                <a:gridCol w="561975"/>
                <a:gridCol w="711200"/>
                <a:gridCol w="812800"/>
                <a:gridCol w="950912"/>
                <a:gridCol w="950913"/>
                <a:gridCol w="869950"/>
                <a:gridCol w="869950"/>
                <a:gridCol w="869950"/>
              </a:tblGrid>
              <a:tr h="541337"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평형</a:t>
                      </a:r>
                    </a:p>
                  </a:txBody>
                  <a:tcPr marL="18000" marR="18000" marT="18000" marB="18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객실수 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일반요금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비수기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일반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)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성수기 매출액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비수기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주중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매출액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비수기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주말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)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매출액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매출액 합계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운영비용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매출순이익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</a:tr>
              <a:tr h="29686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(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성수기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)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주중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주말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/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연휴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60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일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100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일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205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일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0070C0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968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18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평형</a:t>
                      </a:r>
                    </a:p>
                  </a:txBody>
                  <a:tcPr marL="18000" marR="18000" marT="18000" marB="18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150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180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90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162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1,215,000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945,000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3,736,125 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5,896,125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2,653,256 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3,542,869 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68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20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평형</a:t>
                      </a:r>
                    </a:p>
                  </a:txBody>
                  <a:tcPr marL="18000" marR="18000" marT="18000" marB="18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76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240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120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216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820,800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638,400 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2,523,960 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3,983,160 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1,792,422 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2,190,738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5275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30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평형</a:t>
                      </a:r>
                    </a:p>
                  </a:txBody>
                  <a:tcPr marL="18000" marR="18000" marT="18000" marB="18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4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250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125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225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45,000 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35,000 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138,375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218,375 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98,268 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120,107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68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62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평형</a:t>
                      </a:r>
                    </a:p>
                  </a:txBody>
                  <a:tcPr marL="18000" marR="18000" marT="18000" marB="18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6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900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450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810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243,000 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189,000 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747,225 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1,179,225 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530,651 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648,574 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6863"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합계</a:t>
                      </a:r>
                    </a:p>
                  </a:txBody>
                  <a:tcPr marL="18000" marR="18000" marT="18000" marB="18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11,276,885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5,074,597 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</a:rPr>
                        <a:t>6,502,288 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0805" name="TextBox 67"/>
          <p:cNvSpPr txBox="1">
            <a:spLocks noChangeArrowheads="1"/>
          </p:cNvSpPr>
          <p:nvPr/>
        </p:nvSpPr>
        <p:spPr bwMode="auto">
          <a:xfrm>
            <a:off x="776288" y="5918200"/>
            <a:ext cx="458470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900">
                <a:latin typeface="휴먼모음T" panose="02030504000101010101" pitchFamily="18" charset="-127"/>
                <a:ea typeface="휴먼모음T" panose="02030504000101010101" pitchFamily="18" charset="-127"/>
              </a:rPr>
              <a:t>※ </a:t>
            </a:r>
            <a:r>
              <a:rPr lang="ko-KR" altLang="en-US" sz="900">
                <a:latin typeface="휴먼모음T" panose="02030504000101010101" pitchFamily="18" charset="-127"/>
                <a:ea typeface="휴먼모음T" panose="02030504000101010101" pitchFamily="18" charset="-127"/>
              </a:rPr>
              <a:t>호텔 객실 매출액 대비 운영비용율 </a:t>
            </a:r>
            <a:r>
              <a:rPr lang="en-US" altLang="ko-KR" sz="900">
                <a:latin typeface="휴먼모음T" panose="02030504000101010101" pitchFamily="18" charset="-127"/>
                <a:ea typeface="휴먼모음T" panose="02030504000101010101" pitchFamily="18" charset="-127"/>
              </a:rPr>
              <a:t>45%(</a:t>
            </a:r>
            <a:r>
              <a:rPr lang="ko-KR" altLang="en-US" sz="900">
                <a:latin typeface="휴먼모음T" panose="02030504000101010101" pitchFamily="18" charset="-127"/>
                <a:ea typeface="휴먼모음T" panose="02030504000101010101" pitchFamily="18" charset="-127"/>
              </a:rPr>
              <a:t>이비스호텔</a:t>
            </a:r>
            <a:r>
              <a:rPr lang="en-US" altLang="ko-KR" sz="90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900">
                <a:latin typeface="휴먼모음T" panose="02030504000101010101" pitchFamily="18" charset="-127"/>
                <a:ea typeface="휴먼모음T" panose="02030504000101010101" pitchFamily="18" charset="-127"/>
              </a:rPr>
              <a:t>비즈니스 호텔 객실 매출 순이익률 적용</a:t>
            </a:r>
          </a:p>
        </p:txBody>
      </p:sp>
      <p:sp>
        <p:nvSpPr>
          <p:cNvPr id="70806" name="Text Box 96"/>
          <p:cNvSpPr txBox="1">
            <a:spLocks noChangeArrowheads="1"/>
          </p:cNvSpPr>
          <p:nvPr/>
        </p:nvSpPr>
        <p:spPr bwMode="auto">
          <a:xfrm>
            <a:off x="731838" y="1052513"/>
            <a:ext cx="2316162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v"/>
            </a:pPr>
            <a:r>
              <a:rPr kumimoji="0" lang="ko-KR" altLang="en-US" sz="1600">
                <a:solidFill>
                  <a:srgbClr val="7F7F7F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호텔</a:t>
            </a:r>
            <a:r>
              <a:rPr kumimoji="0" lang="en-US" altLang="ko-KR" sz="1600">
                <a:solidFill>
                  <a:srgbClr val="7F7F7F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kumimoji="0" lang="ko-KR" altLang="en-US" sz="1600">
                <a:solidFill>
                  <a:srgbClr val="7F7F7F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매출액 적용 기준</a:t>
            </a:r>
          </a:p>
        </p:txBody>
      </p:sp>
      <p:sp>
        <p:nvSpPr>
          <p:cNvPr id="70807" name="직사각형 69"/>
          <p:cNvSpPr>
            <a:spLocks noChangeArrowheads="1"/>
          </p:cNvSpPr>
          <p:nvPr/>
        </p:nvSpPr>
        <p:spPr bwMode="auto">
          <a:xfrm>
            <a:off x="7167578" y="3357562"/>
            <a:ext cx="1857388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9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※</a:t>
            </a:r>
            <a:r>
              <a:rPr lang="ko-KR" altLang="en-US" sz="9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단위 </a:t>
            </a:r>
            <a:r>
              <a:rPr lang="en-US" altLang="ko-KR" sz="9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:</a:t>
            </a:r>
            <a:r>
              <a:rPr lang="ko-KR" altLang="en-US" sz="9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천원 </a:t>
            </a:r>
            <a:r>
              <a:rPr lang="en-US" altLang="ko-KR" sz="9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900" dirty="0" smtClean="0">
                <a:latin typeface="휴먼모음T" panose="02030504000101010101" pitchFamily="18" charset="-127"/>
                <a:ea typeface="휴먼모음T" panose="02030504000101010101" pitchFamily="18" charset="-127"/>
              </a:rPr>
              <a:t>인근지역 </a:t>
            </a:r>
            <a:r>
              <a:rPr lang="ko-KR" altLang="en-US" sz="9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사례 적용</a:t>
            </a:r>
          </a:p>
        </p:txBody>
      </p:sp>
      <p:sp>
        <p:nvSpPr>
          <p:cNvPr id="71" name="Text Box 96"/>
          <p:cNvSpPr txBox="1">
            <a:spLocks noChangeArrowheads="1"/>
          </p:cNvSpPr>
          <p:nvPr/>
        </p:nvSpPr>
        <p:spPr bwMode="auto">
          <a:xfrm>
            <a:off x="747713" y="3317875"/>
            <a:ext cx="309562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  <a:defRPr/>
            </a:pPr>
            <a:r>
              <a:rPr kumimoji="0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 호텔 매출액 매출액 및 운영비용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SKY  WORLD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8249" name="Group 185"/>
          <p:cNvGraphicFramePr>
            <a:graphicFrameLocks noGrp="1"/>
          </p:cNvGraphicFramePr>
          <p:nvPr/>
        </p:nvGraphicFramePr>
        <p:xfrm>
          <a:off x="849313" y="1125538"/>
          <a:ext cx="8280400" cy="3743330"/>
        </p:xfrm>
        <a:graphic>
          <a:graphicData uri="http://schemas.openxmlformats.org/drawingml/2006/table">
            <a:tbl>
              <a:tblPr/>
              <a:tblGrid>
                <a:gridCol w="600075"/>
                <a:gridCol w="601662"/>
                <a:gridCol w="941388"/>
                <a:gridCol w="946150"/>
                <a:gridCol w="1074737"/>
                <a:gridCol w="1077913"/>
                <a:gridCol w="1079500"/>
                <a:gridCol w="1958975"/>
              </a:tblGrid>
              <a:tr h="198438">
                <a:tc rowSpan="2" grid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구  분</a:t>
                      </a:r>
                    </a:p>
                  </a:txBody>
                  <a:tcPr marL="7200" marR="7200" marT="7200" marB="72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성수기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비수기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계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비  고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</a:tr>
              <a:tr h="19843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주중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주말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연휴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98438">
                <a:tc grid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이용일수</a:t>
                      </a:r>
                    </a:p>
                  </a:txBody>
                  <a:tcPr marL="7200" marR="7200" marT="7200" marB="72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60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일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205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일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100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일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365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일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8438">
                <a:tc grid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콘도객실점유율</a:t>
                      </a:r>
                    </a:p>
                  </a:txBody>
                  <a:tcPr marL="7200" marR="7200" marT="7200" marB="72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90%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53%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95%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71%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8438">
                <a:tc grid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콘도판매객실수</a:t>
                      </a:r>
                    </a:p>
                  </a:txBody>
                  <a:tcPr marL="7200" marR="7200" marT="7200" marB="72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8,640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실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17,384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실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15,200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실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41,224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실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6850">
                <a:tc grid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콘도투숙객수</a:t>
                      </a:r>
                    </a:p>
                  </a:txBody>
                  <a:tcPr marL="7200" marR="7200" marT="7200" marB="72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34,560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명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69,536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명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60,800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명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164,896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명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평균투숙객 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: 4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명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실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0025">
                <a:tc rowSpan="8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이용</a:t>
                      </a:r>
                      <a:b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</a:b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객수</a:t>
                      </a:r>
                    </a:p>
                  </a:txBody>
                  <a:tcPr marL="7200" marR="7200" marT="7200" marB="72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4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연수</a:t>
                      </a:r>
                      <a:b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</a:b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세미나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투숙객이용율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10%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68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판매객실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1,738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실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00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실평균투숙객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4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명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84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계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6,952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명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3698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연회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일 행사수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건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건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　성수기 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일 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건 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/ 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비수기 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일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건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00025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행사당초청객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138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명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138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명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모음T" panose="02030504000101010101" pitchFamily="18" charset="-127"/>
                        <a:ea typeface="휴먼모음T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실평균수용인원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:138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명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685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계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1,104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명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6,952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명 　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138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명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13,946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명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84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소계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1,104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명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6,952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명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13,800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명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13,946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명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8438">
                <a:tc row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객단가</a:t>
                      </a:r>
                    </a:p>
                  </a:txBody>
                  <a:tcPr marL="7200" marR="7200" marT="7200" marB="72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식음료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세미나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21,000 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21,000 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박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2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일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3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식기준 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식당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7,000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원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84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뷔페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(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연회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)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12,000 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-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12,000 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12,000 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84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소계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12,000 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21,000 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12,000 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98438">
                <a:tc gridSpan="3"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매 출 액</a:t>
                      </a:r>
                    </a:p>
                  </a:txBody>
                  <a:tcPr marL="7200" marR="7200" marT="7200" marB="72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7375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13,248,000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7375E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145,992,000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7375E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165,600,000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7375E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324,840,000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7375E"/>
                    </a:solidFill>
                  </a:tcPr>
                </a:tc>
                <a:tc>
                  <a:txBody>
                    <a:bodyPr/>
                    <a:lstStyle>
                      <a:lvl1pPr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8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1pPr>
                      <a:lvl2pPr marL="742950" indent="-28575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4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2pPr>
                      <a:lvl3pPr marL="11430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 sz="2000"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3pPr>
                      <a:lvl4pPr marL="16002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4pPr>
                      <a:lvl5pPr marL="2057400" indent="-228600" eaLnBrk="0" hangingPunct="0">
                        <a:spcBef>
                          <a:spcPct val="20000"/>
                        </a:spcBef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5pPr>
                      <a:lvl6pPr marL="25146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6pPr>
                      <a:lvl7pPr marL="29718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7pPr>
                      <a:lvl8pPr marL="34290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8pPr>
                      <a:lvl9pPr marL="3886200" indent="-22860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Font typeface="Arial" panose="020B0604020202020204" pitchFamily="34" charset="0"/>
                        <a:defRPr>
                          <a:solidFill>
                            <a:schemeClr val="tx1"/>
                          </a:solidFill>
                          <a:latin typeface="맑은 고딕" panose="020B0503020000020004" pitchFamily="50" charset="-127"/>
                          <a:ea typeface="맑은 고딕" panose="020B0503020000020004" pitchFamily="50" charset="-127"/>
                        </a:defRPr>
                      </a:lvl9pPr>
                    </a:lstStyle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휴먼모음T" panose="02030504000101010101" pitchFamily="18" charset="-127"/>
                          <a:ea typeface="휴먼모음T" panose="02030504000101010101" pitchFamily="18" charset="-127"/>
                          <a:cs typeface="Times New Roman" panose="02020603050405020304" pitchFamily="18" charset="0"/>
                        </a:rPr>
                        <a:t>　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7375E"/>
                    </a:solidFill>
                  </a:tcPr>
                </a:tc>
              </a:tr>
            </a:tbl>
          </a:graphicData>
        </a:graphic>
      </p:graphicFrame>
      <p:sp>
        <p:nvSpPr>
          <p:cNvPr id="71818" name="TextBox 2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sz="1600">
                <a:latin typeface="HY울릉도M" panose="02030600000101010101" pitchFamily="18" charset="-127"/>
                <a:ea typeface="HY울릉도M" panose="02030600000101010101" pitchFamily="18" charset="-127"/>
              </a:rPr>
              <a:t>컨벤션 연간 매출금액 </a:t>
            </a:r>
            <a:r>
              <a:rPr kumimoji="0" lang="en-US" altLang="ko-KR" sz="1600">
                <a:latin typeface="HY울릉도M" panose="02030600000101010101" pitchFamily="18" charset="-127"/>
                <a:ea typeface="HY울릉도M" panose="02030600000101010101" pitchFamily="18" charset="-127"/>
              </a:rPr>
              <a:t>(</a:t>
            </a:r>
            <a:r>
              <a:rPr kumimoji="0" lang="ko-KR" altLang="en-US" sz="1600">
                <a:latin typeface="HY울릉도M" panose="02030600000101010101" pitchFamily="18" charset="-127"/>
                <a:ea typeface="HY울릉도M" panose="02030600000101010101" pitchFamily="18" charset="-127"/>
              </a:rPr>
              <a:t>추정</a:t>
            </a:r>
            <a:r>
              <a:rPr kumimoji="0" lang="en-US" altLang="ko-KR" sz="1600">
                <a:latin typeface="HY울릉도M" panose="02030600000101010101" pitchFamily="18" charset="-127"/>
                <a:ea typeface="HY울릉도M" panose="02030600000101010101" pitchFamily="18" charset="-127"/>
              </a:rPr>
              <a:t>)</a:t>
            </a:r>
            <a:endParaRPr kumimoji="0" lang="ko-KR" altLang="en-US" sz="160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71819" name="TextBox 67"/>
          <p:cNvSpPr txBox="1">
            <a:spLocks noChangeArrowheads="1"/>
          </p:cNvSpPr>
          <p:nvPr/>
        </p:nvSpPr>
        <p:spPr bwMode="auto">
          <a:xfrm>
            <a:off x="776288" y="5191125"/>
            <a:ext cx="5035550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900">
                <a:latin typeface="휴먼모음T" panose="02030504000101010101" pitchFamily="18" charset="-127"/>
                <a:ea typeface="휴먼모음T" panose="02030504000101010101" pitchFamily="18" charset="-127"/>
              </a:rPr>
              <a:t>※ </a:t>
            </a:r>
            <a:r>
              <a:rPr lang="ko-KR" altLang="en-US" sz="900">
                <a:latin typeface="휴먼모음T" panose="02030504000101010101" pitchFamily="18" charset="-127"/>
                <a:ea typeface="휴먼모음T" panose="02030504000101010101" pitchFamily="18" charset="-127"/>
              </a:rPr>
              <a:t>컨벤션은 매출액 대비 식음료 운영비율 </a:t>
            </a:r>
            <a:r>
              <a:rPr lang="en-US" altLang="ko-KR" sz="900">
                <a:latin typeface="휴먼모음T" panose="02030504000101010101" pitchFamily="18" charset="-127"/>
                <a:ea typeface="휴먼모음T" panose="02030504000101010101" pitchFamily="18" charset="-127"/>
              </a:rPr>
              <a:t>74.5%</a:t>
            </a:r>
            <a:r>
              <a:rPr lang="ko-KR" altLang="en-US" sz="900">
                <a:latin typeface="휴먼모음T" panose="02030504000101010101" pitchFamily="18" charset="-127"/>
                <a:ea typeface="휴먼모음T" panose="02030504000101010101" pitchFamily="18" charset="-127"/>
              </a:rPr>
              <a:t>를 적용하여 산정함</a:t>
            </a:r>
            <a:r>
              <a:rPr lang="en-US" altLang="ko-KR" sz="90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900">
                <a:latin typeface="휴먼모음T" panose="02030504000101010101" pitchFamily="18" charset="-127"/>
                <a:ea typeface="휴먼모음T" panose="02030504000101010101" pitchFamily="18" charset="-127"/>
              </a:rPr>
              <a:t>롯데호텔</a:t>
            </a:r>
            <a:r>
              <a:rPr lang="en-US" altLang="ko-KR" sz="90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900">
                <a:latin typeface="휴먼모음T" panose="02030504000101010101" pitchFamily="18" charset="-127"/>
                <a:ea typeface="휴먼모음T" panose="02030504000101010101" pitchFamily="18" charset="-127"/>
              </a:rPr>
              <a:t>비지니스호텔 평균 기준</a:t>
            </a:r>
            <a:r>
              <a:rPr lang="en-US" altLang="ko-KR" sz="900">
                <a:latin typeface="휴먼모음T" panose="02030504000101010101" pitchFamily="18" charset="-127"/>
                <a:ea typeface="휴먼모음T" panose="02030504000101010101" pitchFamily="18" charset="-127"/>
              </a:rPr>
              <a:t>))</a:t>
            </a:r>
            <a:endParaRPr lang="ko-KR" altLang="en-US" sz="90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849313" y="5445125"/>
          <a:ext cx="3282950" cy="627063"/>
        </p:xfrm>
        <a:graphic>
          <a:graphicData uri="http://schemas.openxmlformats.org/drawingml/2006/table">
            <a:tbl>
              <a:tblPr/>
              <a:tblGrid>
                <a:gridCol w="2139950"/>
                <a:gridCol w="1143000"/>
              </a:tblGrid>
              <a:tr h="31432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총 매출액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324,840,000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6C0A"/>
                    </a:solidFill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순 매출액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 82,834,200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8248" name="Group 184"/>
          <p:cNvGraphicFramePr>
            <a:graphicFrameLocks noGrp="1"/>
          </p:cNvGraphicFramePr>
          <p:nvPr/>
        </p:nvGraphicFramePr>
        <p:xfrm>
          <a:off x="849313" y="4970463"/>
          <a:ext cx="8280400" cy="258896"/>
        </p:xfrm>
        <a:graphic>
          <a:graphicData uri="http://schemas.openxmlformats.org/drawingml/2006/table">
            <a:tbl>
              <a:tblPr/>
              <a:tblGrid>
                <a:gridCol w="2143125"/>
                <a:gridCol w="6137275"/>
              </a:tblGrid>
              <a:tr h="258762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운 영 비</a:t>
                      </a:r>
                    </a:p>
                  </a:txBody>
                  <a:tcPr marT="45628" marB="4562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737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242,005,800 (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총 매출액의 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74.5% 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적용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)</a:t>
                      </a:r>
                    </a:p>
                  </a:txBody>
                  <a:tcPr marT="45628" marB="45628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7375E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SKY  WORLD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9213" name="Group 125"/>
          <p:cNvGraphicFramePr>
            <a:graphicFrameLocks noGrp="1"/>
          </p:cNvGraphicFramePr>
          <p:nvPr/>
        </p:nvGraphicFramePr>
        <p:xfrm>
          <a:off x="849313" y="1125538"/>
          <a:ext cx="8280400" cy="3598869"/>
        </p:xfrm>
        <a:graphic>
          <a:graphicData uri="http://schemas.openxmlformats.org/drawingml/2006/table">
            <a:tbl>
              <a:tblPr/>
              <a:tblGrid>
                <a:gridCol w="741362"/>
                <a:gridCol w="741363"/>
                <a:gridCol w="739775"/>
                <a:gridCol w="1001712"/>
                <a:gridCol w="998538"/>
                <a:gridCol w="998537"/>
                <a:gridCol w="1125538"/>
                <a:gridCol w="1933575"/>
              </a:tblGrid>
              <a:tr h="239713">
                <a:tc rowSpan="2"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구  분</a:t>
                      </a:r>
                    </a:p>
                  </a:txBody>
                  <a:tcPr marL="7200" marR="7200" marT="7200" marB="72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성수기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비수기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계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비  고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</a:tr>
              <a:tr h="239713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주중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주말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/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연휴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39713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이용일수</a:t>
                      </a:r>
                    </a:p>
                  </a:txBody>
                  <a:tcPr marL="7200" marR="7200" marT="7200" marB="72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60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일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205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일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100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일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365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일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　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41300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객실점유율</a:t>
                      </a:r>
                    </a:p>
                  </a:txBody>
                  <a:tcPr marL="7200" marR="7200" marT="7200" marB="72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90%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53%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95%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71%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　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판매객실수</a:t>
                      </a:r>
                    </a:p>
                  </a:txBody>
                  <a:tcPr marL="7200" marR="7200" marT="7200" marB="72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8,640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실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17,384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실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15,200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실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41,224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실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　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콘도투숙객수</a:t>
                      </a:r>
                    </a:p>
                  </a:txBody>
                  <a:tcPr marL="7200" marR="7200" marT="7200" marB="72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34,560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명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69,536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명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60,800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명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164,896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명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평균투숙객 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: 4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명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/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실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이용객 수</a:t>
                      </a:r>
                    </a:p>
                  </a:txBody>
                  <a:tcPr marL="7200" marR="7200" marT="7200" marB="72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10,368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명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6,954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명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6,080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명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23,402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명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성수기 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30% / 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비수기 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10% 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적용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 rowSpan="7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객단가</a:t>
                      </a:r>
                    </a:p>
                  </a:txBody>
                  <a:tcPr marL="7200" marR="7200" marT="7200" marB="72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입장료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대인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(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회원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12,500 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10,000 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11,000 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　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대인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50%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할인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/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소인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60%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할인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소인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(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회원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7,500 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6,000 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6,600 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　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397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대인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(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일반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25,000 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20,000 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22,000 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　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사우나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+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스파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소인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(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일반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15,000 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12,000 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13,000 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　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413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평균가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15,000 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12,000 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13,150 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　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　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기타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1,000 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1,000 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1,000 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　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음료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,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용품 판매 및 대여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소계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16,000 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13,000 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14,150 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　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　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39713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매출액</a:t>
                      </a:r>
                    </a:p>
                  </a:txBody>
                  <a:tcPr marL="7200" marR="7200" marT="7200" marB="72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7375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165,888,000 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737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90,396,800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737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86,032,000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737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342,316,800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737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　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7375E"/>
                    </a:solidFill>
                  </a:tcPr>
                </a:tc>
              </a:tr>
            </a:tbl>
          </a:graphicData>
        </a:graphic>
      </p:graphicFrame>
      <p:sp>
        <p:nvSpPr>
          <p:cNvPr id="72815" name="TextBox 2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sz="1600">
                <a:latin typeface="HY울릉도M" panose="02030600000101010101" pitchFamily="18" charset="-127"/>
                <a:ea typeface="HY울릉도M" panose="02030600000101010101" pitchFamily="18" charset="-127"/>
              </a:rPr>
              <a:t>스파</a:t>
            </a:r>
            <a:r>
              <a:rPr kumimoji="0" lang="en-US" altLang="ko-KR" sz="1600">
                <a:latin typeface="HY울릉도M" panose="02030600000101010101" pitchFamily="18" charset="-127"/>
                <a:ea typeface="HY울릉도M" panose="02030600000101010101" pitchFamily="18" charset="-127"/>
              </a:rPr>
              <a:t>&amp;</a:t>
            </a:r>
            <a:r>
              <a:rPr kumimoji="0" lang="ko-KR" altLang="en-US" sz="1600">
                <a:latin typeface="HY울릉도M" panose="02030600000101010101" pitchFamily="18" charset="-127"/>
                <a:ea typeface="HY울릉도M" panose="02030600000101010101" pitchFamily="18" charset="-127"/>
              </a:rPr>
              <a:t>사우나 연간 매출 </a:t>
            </a:r>
            <a:r>
              <a:rPr kumimoji="0" lang="en-US" altLang="ko-KR" sz="1600">
                <a:latin typeface="HY울릉도M" panose="02030600000101010101" pitchFamily="18" charset="-127"/>
                <a:ea typeface="HY울릉도M" panose="02030600000101010101" pitchFamily="18" charset="-127"/>
              </a:rPr>
              <a:t>(</a:t>
            </a:r>
            <a:r>
              <a:rPr kumimoji="0" lang="ko-KR" altLang="en-US" sz="1600">
                <a:latin typeface="HY울릉도M" panose="02030600000101010101" pitchFamily="18" charset="-127"/>
                <a:ea typeface="HY울릉도M" panose="02030600000101010101" pitchFamily="18" charset="-127"/>
              </a:rPr>
              <a:t>추정</a:t>
            </a:r>
            <a:r>
              <a:rPr kumimoji="0" lang="en-US" altLang="ko-KR" sz="1600">
                <a:latin typeface="HY울릉도M" panose="02030600000101010101" pitchFamily="18" charset="-127"/>
                <a:ea typeface="HY울릉도M" panose="02030600000101010101" pitchFamily="18" charset="-127"/>
              </a:rPr>
              <a:t>)</a:t>
            </a:r>
            <a:endParaRPr kumimoji="0" lang="ko-KR" altLang="en-US" sz="160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sp>
        <p:nvSpPr>
          <p:cNvPr id="72816" name="TextBox 67"/>
          <p:cNvSpPr txBox="1">
            <a:spLocks noChangeArrowheads="1"/>
          </p:cNvSpPr>
          <p:nvPr/>
        </p:nvSpPr>
        <p:spPr bwMode="auto">
          <a:xfrm>
            <a:off x="776288" y="5072063"/>
            <a:ext cx="4570412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900">
                <a:latin typeface="휴먼모음T" panose="02030504000101010101" pitchFamily="18" charset="-127"/>
                <a:ea typeface="휴먼모음T" panose="02030504000101010101" pitchFamily="18" charset="-127"/>
              </a:rPr>
              <a:t>※ </a:t>
            </a:r>
            <a:r>
              <a:rPr lang="ko-KR" altLang="en-US" sz="900">
                <a:latin typeface="휴먼모음T" panose="02030504000101010101" pitchFamily="18" charset="-127"/>
                <a:ea typeface="휴먼모음T" panose="02030504000101010101" pitchFamily="18" charset="-127"/>
              </a:rPr>
              <a:t>스파</a:t>
            </a:r>
            <a:r>
              <a:rPr lang="en-US" altLang="ko-KR" sz="900">
                <a:latin typeface="휴먼모음T" panose="02030504000101010101" pitchFamily="18" charset="-127"/>
                <a:ea typeface="휴먼모음T" panose="02030504000101010101" pitchFamily="18" charset="-127"/>
              </a:rPr>
              <a:t>&amp;</a:t>
            </a:r>
            <a:r>
              <a:rPr lang="ko-KR" altLang="en-US" sz="900">
                <a:latin typeface="휴먼모음T" panose="02030504000101010101" pitchFamily="18" charset="-127"/>
                <a:ea typeface="휴먼모음T" panose="02030504000101010101" pitchFamily="18" charset="-127"/>
              </a:rPr>
              <a:t>사우나 매출액 대비 운영비용율 </a:t>
            </a:r>
            <a:r>
              <a:rPr lang="en-US" altLang="ko-KR" sz="900">
                <a:latin typeface="휴먼모음T" panose="02030504000101010101" pitchFamily="18" charset="-127"/>
                <a:ea typeface="휴먼모음T" panose="02030504000101010101" pitchFamily="18" charset="-127"/>
              </a:rPr>
              <a:t>72% </a:t>
            </a:r>
            <a:r>
              <a:rPr lang="ko-KR" altLang="en-US" sz="900">
                <a:latin typeface="휴먼모음T" panose="02030504000101010101" pitchFamily="18" charset="-127"/>
                <a:ea typeface="휴먼모음T" panose="02030504000101010101" pitchFamily="18" charset="-127"/>
              </a:rPr>
              <a:t>적용</a:t>
            </a:r>
            <a:r>
              <a:rPr lang="en-US" altLang="ko-KR" sz="90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900">
                <a:latin typeface="휴먼모음T" panose="02030504000101010101" pitchFamily="18" charset="-127"/>
                <a:ea typeface="휴먼모음T" panose="02030504000101010101" pitchFamily="18" charset="-127"/>
              </a:rPr>
              <a:t>서울시 휘트니스 회원 운영원가 비율 적용</a:t>
            </a:r>
            <a:r>
              <a:rPr lang="en-US" altLang="ko-KR" sz="90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849313" y="5445125"/>
          <a:ext cx="3282950" cy="627063"/>
        </p:xfrm>
        <a:graphic>
          <a:graphicData uri="http://schemas.openxmlformats.org/drawingml/2006/table">
            <a:tbl>
              <a:tblPr/>
              <a:tblGrid>
                <a:gridCol w="2139950"/>
                <a:gridCol w="1143000"/>
              </a:tblGrid>
              <a:tr h="314325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총 매출액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342,316,800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6C0A"/>
                    </a:solidFill>
                  </a:tcPr>
                </a:tc>
              </a:tr>
              <a:tr h="312738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순 매출액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95,848,704 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graphicFrame>
        <p:nvGraphicFramePr>
          <p:cNvPr id="89214" name="Group 126"/>
          <p:cNvGraphicFramePr>
            <a:graphicFrameLocks noGrp="1"/>
          </p:cNvGraphicFramePr>
          <p:nvPr/>
        </p:nvGraphicFramePr>
        <p:xfrm>
          <a:off x="849313" y="4797425"/>
          <a:ext cx="8280400" cy="258896"/>
        </p:xfrm>
        <a:graphic>
          <a:graphicData uri="http://schemas.openxmlformats.org/drawingml/2006/table">
            <a:tbl>
              <a:tblPr/>
              <a:tblGrid>
                <a:gridCol w="2143125"/>
                <a:gridCol w="6137275"/>
              </a:tblGrid>
              <a:tr h="25876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운 영 비</a:t>
                      </a:r>
                    </a:p>
                  </a:txBody>
                  <a:tcPr marT="45628" marB="4562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737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246,468,096 (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총 매출액의 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72% 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적용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)</a:t>
                      </a:r>
                    </a:p>
                  </a:txBody>
                  <a:tcPr marT="45628" marB="45628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7375E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SKY  WORLD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0261" name="Group 149"/>
          <p:cNvGraphicFramePr>
            <a:graphicFrameLocks noGrp="1"/>
          </p:cNvGraphicFramePr>
          <p:nvPr/>
        </p:nvGraphicFramePr>
        <p:xfrm>
          <a:off x="849313" y="1125538"/>
          <a:ext cx="8280400" cy="3887794"/>
        </p:xfrm>
        <a:graphic>
          <a:graphicData uri="http://schemas.openxmlformats.org/drawingml/2006/table">
            <a:tbl>
              <a:tblPr/>
              <a:tblGrid>
                <a:gridCol w="703262"/>
                <a:gridCol w="703263"/>
                <a:gridCol w="704850"/>
                <a:gridCol w="1068387"/>
                <a:gridCol w="1065213"/>
                <a:gridCol w="1065212"/>
                <a:gridCol w="1160463"/>
                <a:gridCol w="1809750"/>
              </a:tblGrid>
              <a:tr h="211138">
                <a:tc rowSpan="2"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구  분</a:t>
                      </a:r>
                    </a:p>
                  </a:txBody>
                  <a:tcPr marL="7200" marR="7200" marT="7200" marB="72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성수기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비수기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계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비  고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</a:tr>
              <a:tr h="211138">
                <a:tc gridSpan="3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주중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주말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/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연휴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558ED5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1138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이용일수</a:t>
                      </a:r>
                    </a:p>
                  </a:txBody>
                  <a:tcPr marL="7200" marR="7200" marT="7200" marB="72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60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일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205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일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100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일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365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일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　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1138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객실점유율</a:t>
                      </a:r>
                    </a:p>
                  </a:txBody>
                  <a:tcPr marL="7200" marR="7200" marT="7200" marB="72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90%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53%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95%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71%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　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1138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판매객실수</a:t>
                      </a:r>
                    </a:p>
                  </a:txBody>
                  <a:tcPr marL="7200" marR="7200" marT="7200" marB="72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8,640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실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17,384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실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15,200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실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41,224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실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　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1138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콘도투숙객수</a:t>
                      </a:r>
                    </a:p>
                  </a:txBody>
                  <a:tcPr marL="7200" marR="7200" marT="7200" marB="72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34,560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명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69,536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명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60,800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명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164,896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명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평균투숙객 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: 4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명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/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실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1138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이용객수</a:t>
                      </a:r>
                    </a:p>
                  </a:txBody>
                  <a:tcPr marL="7200" marR="7200" marT="7200" marB="72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투숙객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20,736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명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20,861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명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18,240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명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59,837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명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성수기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60%, 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비수기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30%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11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일반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일평균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약 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1,500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명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300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명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700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명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　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유사사례 일 방문객 적용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11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이용객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90,000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명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61,500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명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70,000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명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221,500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명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　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9844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소계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110,736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명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131,036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명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130,800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명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372,572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명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(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투숙객</a:t>
                      </a: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+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일반이용객</a:t>
                      </a: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)*10%</a:t>
                      </a: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(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대명오션월드 대비 </a:t>
                      </a: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10% </a:t>
                      </a:r>
                      <a:r>
                        <a:rPr kumimoji="0" lang="ko-KR" altLang="en-US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적용</a:t>
                      </a:r>
                      <a:r>
                        <a:rPr kumimoji="0" lang="en-US" altLang="ko-KR" sz="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1138">
                <a:tc rowSpan="7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객단가</a:t>
                      </a:r>
                    </a:p>
                  </a:txBody>
                  <a:tcPr marL="7200" marR="7200" marT="7200" marB="72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5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입장료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대인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(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회원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17,500 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15,000 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15,000 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　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50%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할인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11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소인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(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회원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12,500 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10,000 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10,000 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　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11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대인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(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일반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35,000 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30,000 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30,000 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　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이용권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,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입장권 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2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종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11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소인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(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일반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25,000 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20,000 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20,000 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　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2111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평균가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22,500 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18,750 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18,750 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　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　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11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식음료외 기타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3,000 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3,000 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3,000 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　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식음료판매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, 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용품대여 등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11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소계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25,500 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21,750 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21,750 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　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　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11138"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매출액</a:t>
                      </a:r>
                    </a:p>
                  </a:txBody>
                  <a:tcPr marL="7200" marR="7200" marT="7200" marB="72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7375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282,376,800 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737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285,003,300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737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284,490,000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737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851,870,100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737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　</a:t>
                      </a:r>
                    </a:p>
                  </a:txBody>
                  <a:tcPr marL="7200" marR="7200" marT="7200" marB="72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7375E"/>
                    </a:solidFill>
                  </a:tcPr>
                </a:tc>
              </a:tr>
            </a:tbl>
          </a:graphicData>
        </a:graphic>
      </p:graphicFrame>
      <p:sp>
        <p:nvSpPr>
          <p:cNvPr id="73863" name="TextBox 2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sz="1600">
                <a:latin typeface="HY울릉도M" panose="02030600000101010101" pitchFamily="18" charset="-127"/>
                <a:ea typeface="HY울릉도M" panose="02030600000101010101" pitchFamily="18" charset="-127"/>
              </a:rPr>
              <a:t>워터파크 연간 매출 </a:t>
            </a:r>
            <a:r>
              <a:rPr kumimoji="0" lang="en-US" altLang="ko-KR" sz="1600">
                <a:latin typeface="HY울릉도M" panose="02030600000101010101" pitchFamily="18" charset="-127"/>
                <a:ea typeface="HY울릉도M" panose="02030600000101010101" pitchFamily="18" charset="-127"/>
              </a:rPr>
              <a:t>(</a:t>
            </a:r>
            <a:r>
              <a:rPr kumimoji="0" lang="ko-KR" altLang="en-US" sz="1600">
                <a:latin typeface="HY울릉도M" panose="02030600000101010101" pitchFamily="18" charset="-127"/>
                <a:ea typeface="HY울릉도M" panose="02030600000101010101" pitchFamily="18" charset="-127"/>
              </a:rPr>
              <a:t>추정</a:t>
            </a:r>
            <a:r>
              <a:rPr kumimoji="0" lang="en-US" altLang="ko-KR" sz="1600">
                <a:latin typeface="HY울릉도M" panose="02030600000101010101" pitchFamily="18" charset="-127"/>
                <a:ea typeface="HY울릉도M" panose="02030600000101010101" pitchFamily="18" charset="-127"/>
              </a:rPr>
              <a:t>)</a:t>
            </a:r>
            <a:endParaRPr kumimoji="0" lang="ko-KR" altLang="en-US" sz="160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graphicFrame>
        <p:nvGraphicFramePr>
          <p:cNvPr id="4" name="표 3"/>
          <p:cNvGraphicFramePr>
            <a:graphicFrameLocks noGrp="1"/>
          </p:cNvGraphicFramePr>
          <p:nvPr/>
        </p:nvGraphicFramePr>
        <p:xfrm>
          <a:off x="849313" y="5724525"/>
          <a:ext cx="3282950" cy="419100"/>
        </p:xfrm>
        <a:graphic>
          <a:graphicData uri="http://schemas.openxmlformats.org/drawingml/2006/table">
            <a:tbl>
              <a:tblPr/>
              <a:tblGrid>
                <a:gridCol w="2139950"/>
                <a:gridCol w="1143000"/>
              </a:tblGrid>
              <a:tr h="20955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총 매출액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6C0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851,870,100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46C0A"/>
                    </a:solidFill>
                  </a:tcPr>
                </a:tc>
              </a:tr>
              <a:tr h="209550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순 매출액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140,558,567</a:t>
                      </a:r>
                    </a:p>
                  </a:txBody>
                  <a:tcPr marL="9525" marR="9525" marT="9525" marB="0"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0000"/>
                    </a:solidFill>
                  </a:tcPr>
                </a:tc>
              </a:tr>
            </a:tbl>
          </a:graphicData>
        </a:graphic>
      </p:graphicFrame>
      <p:sp>
        <p:nvSpPr>
          <p:cNvPr id="73875" name="TextBox 67"/>
          <p:cNvSpPr txBox="1">
            <a:spLocks noChangeArrowheads="1"/>
          </p:cNvSpPr>
          <p:nvPr/>
        </p:nvSpPr>
        <p:spPr bwMode="auto">
          <a:xfrm>
            <a:off x="776288" y="5383213"/>
            <a:ext cx="4586287" cy="228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lang="en-US" altLang="ko-KR" sz="900">
                <a:latin typeface="휴먼모음T" panose="02030504000101010101" pitchFamily="18" charset="-127"/>
                <a:ea typeface="휴먼모음T" panose="02030504000101010101" pitchFamily="18" charset="-127"/>
              </a:rPr>
              <a:t>※ </a:t>
            </a:r>
            <a:r>
              <a:rPr lang="ko-KR" altLang="en-US" sz="900">
                <a:latin typeface="휴먼모음T" panose="02030504000101010101" pitchFamily="18" charset="-127"/>
                <a:ea typeface="휴먼모음T" panose="02030504000101010101" pitchFamily="18" charset="-127"/>
              </a:rPr>
              <a:t>워터파크 매출액 대비 운영비용율 </a:t>
            </a:r>
            <a:r>
              <a:rPr lang="en-US" altLang="ko-KR" sz="900">
                <a:latin typeface="휴먼모음T" panose="02030504000101010101" pitchFamily="18" charset="-127"/>
                <a:ea typeface="휴먼모음T" panose="02030504000101010101" pitchFamily="18" charset="-127"/>
              </a:rPr>
              <a:t>83.5% </a:t>
            </a:r>
            <a:r>
              <a:rPr lang="ko-KR" altLang="en-US" sz="900">
                <a:latin typeface="휴먼모음T" panose="02030504000101010101" pitchFamily="18" charset="-127"/>
                <a:ea typeface="휴먼모음T" panose="02030504000101010101" pitchFamily="18" charset="-127"/>
              </a:rPr>
              <a:t>적용</a:t>
            </a:r>
            <a:r>
              <a:rPr lang="en-US" altLang="ko-KR" sz="90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lang="ko-KR" altLang="en-US" sz="900">
                <a:latin typeface="휴먼모음T" panose="02030504000101010101" pitchFamily="18" charset="-127"/>
                <a:ea typeface="휴먼모음T" panose="02030504000101010101" pitchFamily="18" charset="-127"/>
              </a:rPr>
              <a:t>오션스타 감사보고서 내 재무제표 비율 적용</a:t>
            </a:r>
            <a:r>
              <a:rPr lang="en-US" altLang="ko-KR" sz="90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</p:txBody>
      </p:sp>
      <p:graphicFrame>
        <p:nvGraphicFramePr>
          <p:cNvPr id="90262" name="Group 150"/>
          <p:cNvGraphicFramePr>
            <a:graphicFrameLocks noGrp="1"/>
          </p:cNvGraphicFramePr>
          <p:nvPr/>
        </p:nvGraphicFramePr>
        <p:xfrm>
          <a:off x="849313" y="5114925"/>
          <a:ext cx="8280400" cy="258896"/>
        </p:xfrm>
        <a:graphic>
          <a:graphicData uri="http://schemas.openxmlformats.org/drawingml/2006/table">
            <a:tbl>
              <a:tblPr/>
              <a:tblGrid>
                <a:gridCol w="2143125"/>
                <a:gridCol w="6137275"/>
              </a:tblGrid>
              <a:tr h="258763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운 영 비</a:t>
                      </a:r>
                    </a:p>
                  </a:txBody>
                  <a:tcPr marT="45628" marB="45628" anchor="ctr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737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711,311,534 (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총 매출액의 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83.5%% </a:t>
                      </a: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적용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  <a:cs typeface="Times New Roman" pitchFamily="18" charset="0"/>
                        </a:rPr>
                        <a:t>)</a:t>
                      </a:r>
                    </a:p>
                  </a:txBody>
                  <a:tcPr marT="45628" marB="45628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7375E"/>
                    </a:solidFill>
                  </a:tcPr>
                </a:tc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SKY  WORLD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0723" name="Group 131"/>
          <p:cNvGraphicFramePr>
            <a:graphicFrameLocks noGrp="1"/>
          </p:cNvGraphicFramePr>
          <p:nvPr/>
        </p:nvGraphicFramePr>
        <p:xfrm>
          <a:off x="849313" y="3586163"/>
          <a:ext cx="8280400" cy="2285998"/>
        </p:xfrm>
        <a:graphic>
          <a:graphicData uri="http://schemas.openxmlformats.org/drawingml/2006/table">
            <a:tbl>
              <a:tblPr/>
              <a:tblGrid>
                <a:gridCol w="754062"/>
                <a:gridCol w="755650"/>
                <a:gridCol w="1100138"/>
                <a:gridCol w="1235075"/>
                <a:gridCol w="1243012"/>
                <a:gridCol w="1414463"/>
                <a:gridCol w="1778000"/>
              </a:tblGrid>
              <a:tr h="175846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구 분</a:t>
                      </a:r>
                    </a:p>
                  </a:txBody>
                  <a:tcPr marL="8173" marR="8173" marT="8175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실명칭</a:t>
                      </a:r>
                    </a:p>
                  </a:txBody>
                  <a:tcPr marL="8173" marR="8173" marT="8175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면적</a:t>
                      </a:r>
                    </a:p>
                  </a:txBody>
                  <a:tcPr marL="8173" marR="8173" marT="8175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연 평당임대가 </a:t>
                      </a:r>
                    </a:p>
                  </a:txBody>
                  <a:tcPr marL="8173" marR="8173" marT="8175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임대금액</a:t>
                      </a:r>
                    </a:p>
                  </a:txBody>
                  <a:tcPr marL="8173" marR="8173" marT="8175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비고</a:t>
                      </a:r>
                    </a:p>
                  </a:txBody>
                  <a:tcPr marL="8173" marR="8173" marT="8175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175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㎡</a:t>
                      </a:r>
                    </a:p>
                  </a:txBody>
                  <a:tcPr marL="8173" marR="8173" marT="8175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평</a:t>
                      </a:r>
                    </a:p>
                  </a:txBody>
                  <a:tcPr marL="8173" marR="8173" marT="8175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75846">
                <a:tc rowSpan="6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1F.</a:t>
                      </a:r>
                    </a:p>
                  </a:txBody>
                  <a:tcPr marL="8173" marR="8173" marT="8175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상점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</a:t>
                      </a:r>
                    </a:p>
                  </a:txBody>
                  <a:tcPr marL="8173" marR="8173" marT="8175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96.10 </a:t>
                      </a:r>
                    </a:p>
                  </a:txBody>
                  <a:tcPr marL="8173" marR="8173" marT="8175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29 </a:t>
                      </a:r>
                    </a:p>
                  </a:txBody>
                  <a:tcPr marL="8173" marR="8173" marT="8175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240,000 </a:t>
                      </a:r>
                    </a:p>
                  </a:txBody>
                  <a:tcPr marL="8173" marR="8173" marT="8175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         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6,960,000 </a:t>
                      </a:r>
                    </a:p>
                  </a:txBody>
                  <a:tcPr marL="8173" marR="8173" marT="8175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10"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　본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사업지는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경북 주요상권에서 독립된 상권으로 수요층이 콘도 및 호텔 이용객이 주 고객층이 되므로 수요의 한정이 있을 것으로 보여 </a:t>
                      </a:r>
                      <a:r>
                        <a:rPr kumimoji="0" lang="ko-KR" altLang="en-US" sz="11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임대가는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주변시세의 </a:t>
                      </a:r>
                      <a:r>
                        <a:rPr kumimoji="0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50% </a:t>
                      </a:r>
                      <a:r>
                        <a:rPr kumimoji="0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수준으로 책정함</a:t>
                      </a:r>
                    </a:p>
                  </a:txBody>
                  <a:tcPr marL="8173" marR="8173" marT="8175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5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상점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</a:t>
                      </a:r>
                    </a:p>
                  </a:txBody>
                  <a:tcPr marL="8173" marR="8173" marT="8175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100.58 </a:t>
                      </a:r>
                    </a:p>
                  </a:txBody>
                  <a:tcPr marL="8173" marR="8173" marT="8175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30 </a:t>
                      </a:r>
                    </a:p>
                  </a:txBody>
                  <a:tcPr marL="8173" marR="8173" marT="8175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240,000 </a:t>
                      </a:r>
                    </a:p>
                  </a:txBody>
                  <a:tcPr marL="8173" marR="8173" marT="8175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         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7,200,000 </a:t>
                      </a:r>
                    </a:p>
                  </a:txBody>
                  <a:tcPr marL="8173" marR="8173" marT="8175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L="8173" marR="8173" marT="8173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5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게임장</a:t>
                      </a:r>
                    </a:p>
                  </a:txBody>
                  <a:tcPr marL="8173" marR="8173" marT="8175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311.14 </a:t>
                      </a:r>
                    </a:p>
                  </a:txBody>
                  <a:tcPr marL="8173" marR="8173" marT="8175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94 </a:t>
                      </a:r>
                    </a:p>
                  </a:txBody>
                  <a:tcPr marL="8173" marR="8173" marT="8175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240,000 </a:t>
                      </a:r>
                    </a:p>
                  </a:txBody>
                  <a:tcPr marL="8173" marR="8173" marT="8175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        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22,560,000 </a:t>
                      </a:r>
                    </a:p>
                  </a:txBody>
                  <a:tcPr marL="8173" marR="8173" marT="8175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L="8173" marR="8173" marT="8173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5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락카페</a:t>
                      </a:r>
                    </a:p>
                  </a:txBody>
                  <a:tcPr marL="8173" marR="8173" marT="8175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350.86 </a:t>
                      </a:r>
                    </a:p>
                  </a:txBody>
                  <a:tcPr marL="8173" marR="8173" marT="8175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106 </a:t>
                      </a:r>
                    </a:p>
                  </a:txBody>
                  <a:tcPr marL="8173" marR="8173" marT="8175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240,000 </a:t>
                      </a:r>
                    </a:p>
                  </a:txBody>
                  <a:tcPr marL="8173" marR="8173" marT="8175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        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25,440,000 </a:t>
                      </a:r>
                    </a:p>
                  </a:txBody>
                  <a:tcPr marL="8173" marR="8173" marT="8175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L="8173" marR="8173" marT="8173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5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슈퍼마켓</a:t>
                      </a:r>
                    </a:p>
                  </a:txBody>
                  <a:tcPr marL="8173" marR="8173" marT="8175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182.70 </a:t>
                      </a:r>
                    </a:p>
                  </a:txBody>
                  <a:tcPr marL="8173" marR="8173" marT="8175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55 </a:t>
                      </a:r>
                    </a:p>
                  </a:txBody>
                  <a:tcPr marL="8173" marR="8173" marT="8175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240,000 </a:t>
                      </a:r>
                    </a:p>
                  </a:txBody>
                  <a:tcPr marL="8173" marR="8173" marT="8175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        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13,200,000 </a:t>
                      </a:r>
                    </a:p>
                  </a:txBody>
                  <a:tcPr marL="8173" marR="8173" marT="8175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L="8173" marR="8173" marT="8173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5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노래방</a:t>
                      </a:r>
                    </a:p>
                  </a:txBody>
                  <a:tcPr marL="8173" marR="8173" marT="8175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130.08 </a:t>
                      </a:r>
                    </a:p>
                  </a:txBody>
                  <a:tcPr marL="8173" marR="8173" marT="8175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39 </a:t>
                      </a:r>
                    </a:p>
                  </a:txBody>
                  <a:tcPr marL="8173" marR="8173" marT="8175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240,000 </a:t>
                      </a:r>
                    </a:p>
                  </a:txBody>
                  <a:tcPr marL="8173" marR="8173" marT="8175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         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9,360,000 </a:t>
                      </a:r>
                    </a:p>
                  </a:txBody>
                  <a:tcPr marL="8173" marR="8173" marT="8175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L="8173" marR="8173" marT="8173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5846"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2F.</a:t>
                      </a:r>
                    </a:p>
                  </a:txBody>
                  <a:tcPr marL="8173" marR="8173" marT="8175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상점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</a:t>
                      </a:r>
                    </a:p>
                  </a:txBody>
                  <a:tcPr marL="8173" marR="8173" marT="8175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118.08 </a:t>
                      </a:r>
                    </a:p>
                  </a:txBody>
                  <a:tcPr marL="8173" marR="8173" marT="8175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36 </a:t>
                      </a:r>
                    </a:p>
                  </a:txBody>
                  <a:tcPr marL="8173" marR="8173" marT="8175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240,000 </a:t>
                      </a:r>
                    </a:p>
                  </a:txBody>
                  <a:tcPr marL="8173" marR="8173" marT="8175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         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8,640,000 </a:t>
                      </a:r>
                    </a:p>
                  </a:txBody>
                  <a:tcPr marL="8173" marR="8173" marT="8175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L="8173" marR="8173" marT="8173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5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상점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</a:t>
                      </a:r>
                    </a:p>
                  </a:txBody>
                  <a:tcPr marL="8173" marR="8173" marT="8175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47.11 </a:t>
                      </a:r>
                    </a:p>
                  </a:txBody>
                  <a:tcPr marL="8173" marR="8173" marT="8175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14 </a:t>
                      </a:r>
                    </a:p>
                  </a:txBody>
                  <a:tcPr marL="8173" marR="8173" marT="8175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240,000 </a:t>
                      </a:r>
                    </a:p>
                  </a:txBody>
                  <a:tcPr marL="8173" marR="8173" marT="8175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         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3,360,000 </a:t>
                      </a:r>
                    </a:p>
                  </a:txBody>
                  <a:tcPr marL="8173" marR="8173" marT="8175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L="8173" marR="8173" marT="8173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5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상점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3</a:t>
                      </a:r>
                    </a:p>
                  </a:txBody>
                  <a:tcPr marL="8173" marR="8173" marT="8175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100.80 </a:t>
                      </a:r>
                    </a:p>
                  </a:txBody>
                  <a:tcPr marL="8173" marR="8173" marT="8175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30 </a:t>
                      </a:r>
                    </a:p>
                  </a:txBody>
                  <a:tcPr marL="8173" marR="8173" marT="8175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240,000 </a:t>
                      </a:r>
                    </a:p>
                  </a:txBody>
                  <a:tcPr marL="8173" marR="8173" marT="8175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         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7,200,000 </a:t>
                      </a:r>
                    </a:p>
                  </a:txBody>
                  <a:tcPr marL="8173" marR="8173" marT="8175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L="8173" marR="8173" marT="8173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584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상점</a:t>
                      </a: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4</a:t>
                      </a:r>
                    </a:p>
                  </a:txBody>
                  <a:tcPr marL="8173" marR="8173" marT="8175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AC09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100.80 </a:t>
                      </a:r>
                    </a:p>
                  </a:txBody>
                  <a:tcPr marL="8173" marR="8173" marT="8175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30 </a:t>
                      </a:r>
                    </a:p>
                  </a:txBody>
                  <a:tcPr marL="8173" marR="8173" marT="8175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240,000 </a:t>
                      </a:r>
                    </a:p>
                  </a:txBody>
                  <a:tcPr marL="8173" marR="8173" marT="8175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0" fontAlgn="ctr" latinLnBrk="1" hangingPunct="0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         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7,200,000 </a:t>
                      </a:r>
                    </a:p>
                  </a:txBody>
                  <a:tcPr marL="8173" marR="8173" marT="8175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1100" b="0" i="0" u="none" strike="noStrike" cap="none" normalizeH="0" baseline="0" dirty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L="8173" marR="8173" marT="8173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175846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계</a:t>
                      </a:r>
                    </a:p>
                  </a:txBody>
                  <a:tcPr marL="8173" marR="8173" marT="8175" marB="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7375E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1,538.25 </a:t>
                      </a:r>
                    </a:p>
                  </a:txBody>
                  <a:tcPr marL="8173" marR="8173" marT="8175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737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463 </a:t>
                      </a:r>
                    </a:p>
                  </a:txBody>
                  <a:tcPr marL="8173" marR="8173" marT="8175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737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　</a:t>
                      </a:r>
                    </a:p>
                  </a:txBody>
                  <a:tcPr marL="8173" marR="8173" marT="8175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737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1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111,120,000 </a:t>
                      </a:r>
                    </a:p>
                  </a:txBody>
                  <a:tcPr marL="8173" marR="8173" marT="8175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7375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　</a:t>
                      </a:r>
                    </a:p>
                  </a:txBody>
                  <a:tcPr marL="8173" marR="8173" marT="8175" marB="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17375E"/>
                    </a:solidFill>
                  </a:tcPr>
                </a:tc>
              </a:tr>
            </a:tbl>
          </a:graphicData>
        </a:graphic>
      </p:graphicFrame>
      <p:sp>
        <p:nvSpPr>
          <p:cNvPr id="74842" name="직사각형 3"/>
          <p:cNvSpPr>
            <a:spLocks noChangeArrowheads="1"/>
          </p:cNvSpPr>
          <p:nvPr/>
        </p:nvSpPr>
        <p:spPr bwMode="auto">
          <a:xfrm>
            <a:off x="833438" y="5868988"/>
            <a:ext cx="714375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fontAlgn="ctr" hangingPunct="1"/>
            <a:r>
              <a:rPr kumimoji="0" lang="ko-KR" altLang="en-US" sz="11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연간 평당 임대가 </a:t>
            </a:r>
            <a:r>
              <a:rPr kumimoji="0" lang="en-US" altLang="ko-KR" sz="11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24</a:t>
            </a:r>
            <a:r>
              <a:rPr kumimoji="0" lang="ko-KR" altLang="en-US" sz="11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만원으로 일괄 적용한 예상금액임 </a:t>
            </a:r>
            <a:r>
              <a:rPr kumimoji="0" lang="en-US" altLang="ko-KR" sz="11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kumimoji="0" lang="ko-KR" altLang="en-US" sz="11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상권정보시스템 경북 영천 주요 근린생활시설 평균가 적용</a:t>
            </a:r>
            <a:r>
              <a:rPr kumimoji="0" lang="en-US" altLang="ko-KR" sz="11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</p:txBody>
      </p:sp>
      <p:sp>
        <p:nvSpPr>
          <p:cNvPr id="74843" name="TextBox 4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sz="1600">
                <a:latin typeface="HY울릉도M" panose="02030600000101010101" pitchFamily="18" charset="-127"/>
                <a:ea typeface="HY울릉도M" panose="02030600000101010101" pitchFamily="18" charset="-127"/>
              </a:rPr>
              <a:t>근생시설 임대 수익 </a:t>
            </a:r>
            <a:r>
              <a:rPr kumimoji="0" lang="en-US" altLang="ko-KR" sz="1600">
                <a:latin typeface="HY울릉도M" panose="02030600000101010101" pitchFamily="18" charset="-127"/>
                <a:ea typeface="HY울릉도M" panose="02030600000101010101" pitchFamily="18" charset="-127"/>
              </a:rPr>
              <a:t>(</a:t>
            </a:r>
            <a:r>
              <a:rPr kumimoji="0" lang="ko-KR" altLang="en-US" sz="1600">
                <a:latin typeface="HY울릉도M" panose="02030600000101010101" pitchFamily="18" charset="-127"/>
                <a:ea typeface="HY울릉도M" panose="02030600000101010101" pitchFamily="18" charset="-127"/>
              </a:rPr>
              <a:t>추정</a:t>
            </a:r>
            <a:r>
              <a:rPr kumimoji="0" lang="en-US" altLang="ko-KR" sz="1600">
                <a:latin typeface="HY울릉도M" panose="02030600000101010101" pitchFamily="18" charset="-127"/>
                <a:ea typeface="HY울릉도M" panose="02030600000101010101" pitchFamily="18" charset="-127"/>
              </a:rPr>
              <a:t>)</a:t>
            </a:r>
            <a:endParaRPr kumimoji="0" lang="ko-KR" altLang="en-US" sz="1600">
              <a:latin typeface="HY울릉도M" panose="02030600000101010101" pitchFamily="18" charset="-127"/>
              <a:ea typeface="HY울릉도M" panose="02030600000101010101" pitchFamily="18" charset="-127"/>
            </a:endParaRPr>
          </a:p>
        </p:txBody>
      </p:sp>
      <p:pic>
        <p:nvPicPr>
          <p:cNvPr id="74844" name="Picture 13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l="29532" t="40332" r="11406" b="41228"/>
          <a:stretch>
            <a:fillRect/>
          </a:stretch>
        </p:blipFill>
        <p:spPr bwMode="auto">
          <a:xfrm>
            <a:off x="849313" y="1268413"/>
            <a:ext cx="8280400" cy="206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0725" name="Text Box 133"/>
          <p:cNvSpPr txBox="1">
            <a:spLocks noChangeArrowheads="1"/>
          </p:cNvSpPr>
          <p:nvPr/>
        </p:nvSpPr>
        <p:spPr bwMode="auto">
          <a:xfrm>
            <a:off x="7400925" y="1093788"/>
            <a:ext cx="1220206" cy="230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>
            <a:spAutoFit/>
          </a:bodyPr>
          <a:lstStyle/>
          <a:p>
            <a:pPr algn="ctr" eaLnBrk="1" latinLnBrk="1" hangingPunct="1">
              <a:defRPr/>
            </a:pPr>
            <a:r>
              <a:rPr lang="en-US" altLang="ko-KR" sz="900" dirty="0">
                <a:latin typeface="휴먼모음T" pitchFamily="18" charset="-127"/>
                <a:ea typeface="휴먼모음T" pitchFamily="18" charset="-127"/>
              </a:rPr>
              <a:t>[ </a:t>
            </a:r>
            <a:r>
              <a:rPr lang="ko-KR" altLang="en-US" sz="900" dirty="0" smtClean="0">
                <a:latin typeface="휴먼모음T" pitchFamily="18" charset="-127"/>
                <a:ea typeface="휴먼모음T" pitchFamily="18" charset="-127"/>
              </a:rPr>
              <a:t>점포평균 </a:t>
            </a:r>
            <a:r>
              <a:rPr lang="ko-KR" altLang="en-US" sz="900" dirty="0">
                <a:latin typeface="휴먼모음T" pitchFamily="18" charset="-127"/>
                <a:ea typeface="휴먼모음T" pitchFamily="18" charset="-127"/>
              </a:rPr>
              <a:t>임대시세 </a:t>
            </a:r>
            <a:r>
              <a:rPr lang="en-US" altLang="ko-KR" sz="900" dirty="0">
                <a:latin typeface="휴먼모음T" pitchFamily="18" charset="-127"/>
                <a:ea typeface="휴먼모음T" pitchFamily="18" charset="-127"/>
              </a:rPr>
              <a:t>]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SKY  WORLD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8" name="TextBox 6"/>
          <p:cNvSpPr txBox="1">
            <a:spLocks noChangeArrowheads="1"/>
          </p:cNvSpPr>
          <p:nvPr/>
        </p:nvSpPr>
        <p:spPr bwMode="auto">
          <a:xfrm>
            <a:off x="95250" y="4457700"/>
            <a:ext cx="3071813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kumimoji="0" lang="en-US" altLang="ko-KR" sz="15000" dirty="0" smtClean="0">
                <a:solidFill>
                  <a:srgbClr val="E46C0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07</a:t>
            </a:r>
            <a:endParaRPr kumimoji="0" lang="ko-KR" altLang="en-US" sz="15000" dirty="0">
              <a:solidFill>
                <a:srgbClr val="E46C0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5779" name="Rectangle 4"/>
          <p:cNvSpPr>
            <a:spLocks noChangeArrowheads="1"/>
          </p:cNvSpPr>
          <p:nvPr/>
        </p:nvSpPr>
        <p:spPr bwMode="auto">
          <a:xfrm>
            <a:off x="4953000" y="1928813"/>
            <a:ext cx="4679950" cy="423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30238" indent="-630238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en-US" altLang="ko-KR" sz="1600" dirty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1600" dirty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사업부지의 이해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ko-KR" altLang="en-US" sz="1600" dirty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개발계획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ko-KR" altLang="en-US" sz="1600" dirty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호텔산업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ko-KR" altLang="en-US" sz="1600" dirty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1600" dirty="0" err="1" smtClean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스파</a:t>
            </a:r>
            <a:r>
              <a:rPr kumimoji="0" lang="ko-KR" altLang="en-US" sz="1600" dirty="0" smtClean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및 워터피아 산업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ko-KR" altLang="en-US" sz="1600" dirty="0" smtClean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경상북도 인구 및 관광지 입장객 현황</a:t>
            </a:r>
            <a:endParaRPr kumimoji="0" lang="en-US" altLang="ko-KR" sz="1600" dirty="0" smtClean="0">
              <a:solidFill>
                <a:srgbClr val="CC6600"/>
              </a:solidFill>
              <a:latin typeface="Times New Roman" panose="02020603050405020304" pitchFamily="18" charset="0"/>
              <a:ea typeface="휴먼모음T" panose="02030504000101010101" pitchFamily="18" charset="-127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ko-KR" altLang="en-US" sz="1600" dirty="0" smtClean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사업성 분석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ko-KR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운영계획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ko-KR" altLang="en-US" sz="1600" dirty="0" smtClean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자금조달방안</a:t>
            </a:r>
            <a:endParaRPr kumimoji="0" lang="ko-KR" altLang="en-US" sz="1600" dirty="0">
              <a:solidFill>
                <a:srgbClr val="CC6600"/>
              </a:solidFill>
              <a:latin typeface="Times New Roman" panose="02020603050405020304" pitchFamily="18" charset="0"/>
              <a:ea typeface="휴먼모음T" panose="02030504000101010101" pitchFamily="18" charset="-127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</a:pPr>
            <a:r>
              <a:rPr kumimoji="0" lang="ko-KR" altLang="en-US" sz="1600" dirty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</a:t>
            </a:r>
          </a:p>
          <a:p>
            <a:pPr marL="0" indent="0" eaLnBrk="1" hangingPunct="1">
              <a:lnSpc>
                <a:spcPct val="150000"/>
              </a:lnSpc>
              <a:spcBef>
                <a:spcPct val="20000"/>
              </a:spcBef>
            </a:pPr>
            <a:r>
              <a:rPr kumimoji="0" lang="ko-KR" altLang="en-US" sz="1600" dirty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2" name="직사각형 25"/>
          <p:cNvSpPr>
            <a:spLocks noChangeArrowheads="1"/>
          </p:cNvSpPr>
          <p:nvPr/>
        </p:nvSpPr>
        <p:spPr bwMode="auto">
          <a:xfrm>
            <a:off x="738188" y="1071563"/>
            <a:ext cx="6643687" cy="1004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Ø"/>
            </a:pP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 경영목표</a:t>
            </a:r>
          </a:p>
          <a:p>
            <a:pPr eaLnBrk="1" hangingPunct="1"/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kumimoji="0" lang="en-US" altLang="ko-KR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• </a:t>
            </a: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콘도체인망 구축을 위한 교두보 확보</a:t>
            </a:r>
          </a:p>
          <a:p>
            <a:pPr eaLnBrk="1" hangingPunct="1">
              <a:buFont typeface="Wingdings" panose="05000000000000000000" pitchFamily="2" charset="2"/>
              <a:buChar char="Ø"/>
            </a:pP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 운영목표</a:t>
            </a:r>
          </a:p>
          <a:p>
            <a:pPr eaLnBrk="1" hangingPunct="1"/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kumimoji="0" lang="en-US" altLang="ko-KR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• </a:t>
            </a: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국내 최고의 레포츠 테마형 호텔로 운영</a:t>
            </a:r>
          </a:p>
          <a:p>
            <a:pPr eaLnBrk="1" hangingPunct="1"/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  </a:t>
            </a:r>
            <a:r>
              <a:rPr kumimoji="0" lang="en-US" altLang="ko-KR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• </a:t>
            </a: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인원 및 에너지 관리의 과학화로 경영효율 극대화</a:t>
            </a:r>
          </a:p>
        </p:txBody>
      </p:sp>
      <p:sp>
        <p:nvSpPr>
          <p:cNvPr id="76803" name="TextBox 30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sz="1600">
                <a:latin typeface="HY울릉도M" panose="02030600000101010101" pitchFamily="18" charset="-127"/>
                <a:ea typeface="HY울릉도M" panose="02030600000101010101" pitchFamily="18" charset="-127"/>
              </a:rPr>
              <a:t>호텔 운영 기본 정책</a:t>
            </a:r>
          </a:p>
        </p:txBody>
      </p:sp>
      <p:graphicFrame>
        <p:nvGraphicFramePr>
          <p:cNvPr id="24" name="다이어그램 23"/>
          <p:cNvGraphicFramePr/>
          <p:nvPr/>
        </p:nvGraphicFramePr>
        <p:xfrm>
          <a:off x="3267075" y="2139950"/>
          <a:ext cx="3786188" cy="36163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" name="TextBox 19"/>
          <p:cNvSpPr txBox="1"/>
          <p:nvPr/>
        </p:nvSpPr>
        <p:spPr>
          <a:xfrm>
            <a:off x="623888" y="2633663"/>
            <a:ext cx="3143250" cy="72072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eaLnBrk="1" fontAlgn="auto" latinLnBrk="1" hangingPunct="1">
              <a:spcBef>
                <a:spcPct val="2000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kumimoji="0" lang="en-US" altLang="ko-KR" sz="1200" dirty="0">
                <a:latin typeface="휴먼모음T" pitchFamily="18" charset="-127"/>
                <a:ea typeface="휴먼모음T" pitchFamily="18" charset="-127"/>
              </a:rPr>
              <a:t> </a:t>
            </a:r>
            <a:r>
              <a:rPr kumimoji="0" lang="ko-KR" altLang="en-US" sz="1200" dirty="0">
                <a:latin typeface="휴먼모음T" pitchFamily="18" charset="-127"/>
                <a:ea typeface="휴먼모음T" pitchFamily="18" charset="-127"/>
              </a:rPr>
              <a:t>관리의 하이테크화</a:t>
            </a:r>
          </a:p>
          <a:p>
            <a:pPr eaLnBrk="1" fontAlgn="auto" latinLnBrk="1" hangingPunct="1">
              <a:spcBef>
                <a:spcPct val="2000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kumimoji="0" lang="ko-KR" altLang="en-US" sz="1200" dirty="0">
                <a:latin typeface="휴먼모음T" pitchFamily="18" charset="-127"/>
                <a:ea typeface="휴먼모음T" pitchFamily="18" charset="-127"/>
              </a:rPr>
              <a:t> 직무윤택화를 통한 자주관리</a:t>
            </a:r>
          </a:p>
          <a:p>
            <a:pPr eaLnBrk="1" fontAlgn="auto" latinLnBrk="1" hangingPunct="1">
              <a:spcBef>
                <a:spcPct val="2000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kumimoji="0" lang="ko-KR" altLang="en-US" sz="1200" dirty="0">
                <a:latin typeface="휴먼모음T" pitchFamily="18" charset="-127"/>
                <a:ea typeface="휴먼모음T" pitchFamily="18" charset="-127"/>
              </a:rPr>
              <a:t> 경영정보 및 의사결정 지원센터 기능수행</a:t>
            </a:r>
          </a:p>
        </p:txBody>
      </p:sp>
      <p:sp>
        <p:nvSpPr>
          <p:cNvPr id="27" name="Text Box 26"/>
          <p:cNvSpPr txBox="1">
            <a:spLocks noChangeArrowheads="1"/>
          </p:cNvSpPr>
          <p:nvPr/>
        </p:nvSpPr>
        <p:spPr bwMode="auto">
          <a:xfrm>
            <a:off x="623888" y="3549650"/>
            <a:ext cx="3143250" cy="2049463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marL="174625" indent="-174625" eaLnBrk="1" fontAlgn="auto" latinLnBrk="1" hangingPunct="1">
              <a:spcBef>
                <a:spcPct val="2000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kumimoji="0" lang="ko-KR" altLang="en-US" sz="1200" dirty="0">
                <a:latin typeface="휴먼모음T" pitchFamily="18" charset="-127"/>
                <a:ea typeface="휴먼모음T" pitchFamily="18" charset="-127"/>
              </a:rPr>
              <a:t> 객실</a:t>
            </a:r>
          </a:p>
          <a:p>
            <a:pPr marL="174625" indent="-174625" eaLnBrk="1" fontAlgn="auto" latinLnBrk="1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1200" dirty="0">
                <a:latin typeface="휴먼모음T" pitchFamily="18" charset="-127"/>
                <a:ea typeface="휴먼모음T" pitchFamily="18" charset="-127"/>
              </a:rPr>
              <a:t>  </a:t>
            </a:r>
            <a:r>
              <a:rPr kumimoji="0" lang="en-US" altLang="ko-KR" sz="1200" dirty="0">
                <a:latin typeface="휴먼모음T" pitchFamily="18" charset="-127"/>
                <a:ea typeface="휴먼모음T" pitchFamily="18" charset="-127"/>
              </a:rPr>
              <a:t>• </a:t>
            </a:r>
            <a:r>
              <a:rPr kumimoji="0" lang="ko-KR" altLang="en-US" sz="1200" dirty="0">
                <a:latin typeface="휴먼모음T" pitchFamily="18" charset="-127"/>
                <a:ea typeface="휴먼모음T" pitchFamily="18" charset="-127"/>
              </a:rPr>
              <a:t>수익창출의 핵심부분으로 매출지향적 운영</a:t>
            </a:r>
            <a:endParaRPr kumimoji="0" lang="en-US" altLang="ko-KR" sz="1200" dirty="0">
              <a:latin typeface="휴먼모음T" pitchFamily="18" charset="-127"/>
              <a:ea typeface="휴먼모음T" pitchFamily="18" charset="-127"/>
            </a:endParaRPr>
          </a:p>
          <a:p>
            <a:pPr marL="342900" indent="-342900" eaLnBrk="1" fontAlgn="auto" latinLnBrk="1" hangingPunct="1">
              <a:spcBef>
                <a:spcPct val="2000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kumimoji="0" lang="ko-KR" altLang="en-US" sz="1200" dirty="0" err="1">
                <a:latin typeface="휴먼모음T" pitchFamily="18" charset="-127"/>
                <a:ea typeface="휴먼모음T" pitchFamily="18" charset="-127"/>
              </a:rPr>
              <a:t>식음료</a:t>
            </a:r>
            <a:endParaRPr kumimoji="0" lang="ko-KR" altLang="en-US" sz="1200" dirty="0">
              <a:latin typeface="휴먼모음T" pitchFamily="18" charset="-127"/>
              <a:ea typeface="휴먼모음T" pitchFamily="18" charset="-127"/>
            </a:endParaRPr>
          </a:p>
          <a:p>
            <a:pPr marL="174625" indent="-174625" eaLnBrk="1" fontAlgn="auto" latinLnBrk="1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1200" dirty="0">
                <a:latin typeface="휴먼모음T" pitchFamily="18" charset="-127"/>
                <a:ea typeface="휴먼모음T" pitchFamily="18" charset="-127"/>
              </a:rPr>
              <a:t>  </a:t>
            </a:r>
            <a:r>
              <a:rPr kumimoji="0" lang="en-US" altLang="ko-KR" sz="1200" dirty="0">
                <a:latin typeface="휴먼모음T" pitchFamily="18" charset="-127"/>
                <a:ea typeface="휴먼모음T" pitchFamily="18" charset="-127"/>
              </a:rPr>
              <a:t>• </a:t>
            </a:r>
            <a:r>
              <a:rPr kumimoji="0" lang="ko-KR" altLang="en-US" sz="1200" dirty="0">
                <a:latin typeface="휴먼모음T" pitchFamily="18" charset="-127"/>
                <a:ea typeface="휴먼모음T" pitchFamily="18" charset="-127"/>
              </a:rPr>
              <a:t>고객편의 중심의 메뉴</a:t>
            </a:r>
            <a:r>
              <a:rPr kumimoji="0" lang="en-US" altLang="ko-KR" sz="1200" dirty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kumimoji="0" lang="ko-KR" altLang="en-US" sz="1200" dirty="0">
                <a:latin typeface="휴먼모음T" pitchFamily="18" charset="-127"/>
                <a:ea typeface="휴먼모음T" pitchFamily="18" charset="-127"/>
              </a:rPr>
              <a:t>서비스 제공</a:t>
            </a:r>
          </a:p>
          <a:p>
            <a:pPr marL="174625" indent="-174625" eaLnBrk="1" fontAlgn="auto" latinLnBrk="1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1200" dirty="0">
                <a:latin typeface="휴먼모음T" pitchFamily="18" charset="-127"/>
                <a:ea typeface="휴먼모음T" pitchFamily="18" charset="-127"/>
              </a:rPr>
              <a:t>  </a:t>
            </a:r>
            <a:r>
              <a:rPr kumimoji="0" lang="en-US" altLang="ko-KR" sz="1200" dirty="0">
                <a:latin typeface="휴먼모음T" pitchFamily="18" charset="-127"/>
                <a:ea typeface="휴먼모음T" pitchFamily="18" charset="-127"/>
              </a:rPr>
              <a:t>• </a:t>
            </a:r>
            <a:r>
              <a:rPr kumimoji="0" lang="ko-KR" altLang="en-US" sz="1200" dirty="0">
                <a:latin typeface="휴먼모음T" pitchFamily="18" charset="-127"/>
                <a:ea typeface="휴먼모음T" pitchFamily="18" charset="-127"/>
              </a:rPr>
              <a:t>효율적 원가관리로 채산성 확보</a:t>
            </a:r>
          </a:p>
          <a:p>
            <a:pPr marL="174625" indent="-174625" eaLnBrk="1" fontAlgn="auto" latinLnBrk="1" hangingPunct="1">
              <a:spcBef>
                <a:spcPct val="2000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kumimoji="0" lang="ko-KR" altLang="en-US" sz="1200" dirty="0">
                <a:latin typeface="휴먼모음T" pitchFamily="18" charset="-127"/>
                <a:ea typeface="휴먼모음T" pitchFamily="18" charset="-127"/>
              </a:rPr>
              <a:t> 주방 </a:t>
            </a:r>
            <a:r>
              <a:rPr kumimoji="0" lang="en-US" altLang="ko-KR" sz="1200" dirty="0">
                <a:latin typeface="휴먼모음T" pitchFamily="18" charset="-127"/>
                <a:ea typeface="휴먼모음T" pitchFamily="18" charset="-127"/>
              </a:rPr>
              <a:t>: </a:t>
            </a:r>
            <a:r>
              <a:rPr kumimoji="0" lang="ko-KR" altLang="en-US" sz="1200" dirty="0">
                <a:latin typeface="휴먼모음T" pitchFamily="18" charset="-127"/>
                <a:ea typeface="휴먼모음T" pitchFamily="18" charset="-127"/>
              </a:rPr>
              <a:t>목표원가제도</a:t>
            </a:r>
            <a:r>
              <a:rPr kumimoji="0" lang="en-US" altLang="ko-KR" sz="1200" dirty="0">
                <a:latin typeface="휴먼모음T" pitchFamily="18" charset="-127"/>
                <a:ea typeface="휴먼모음T" pitchFamily="18" charset="-127"/>
              </a:rPr>
              <a:t>, </a:t>
            </a:r>
            <a:r>
              <a:rPr kumimoji="0" lang="ko-KR" altLang="en-US" sz="1200" dirty="0">
                <a:latin typeface="휴먼모음T" pitchFamily="18" charset="-127"/>
                <a:ea typeface="휴먼모음T" pitchFamily="18" charset="-127"/>
              </a:rPr>
              <a:t>맛의 차별화</a:t>
            </a:r>
          </a:p>
          <a:p>
            <a:pPr marL="174625" indent="-174625" eaLnBrk="1" fontAlgn="auto" latinLnBrk="1" hangingPunct="1">
              <a:spcBef>
                <a:spcPct val="2000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kumimoji="0" lang="ko-KR" altLang="en-US" sz="1200" dirty="0">
                <a:latin typeface="휴먼모음T" pitchFamily="18" charset="-127"/>
                <a:ea typeface="휴먼모음T" pitchFamily="18" charset="-127"/>
              </a:rPr>
              <a:t> 레포츠</a:t>
            </a:r>
          </a:p>
          <a:p>
            <a:pPr marL="174625" indent="-174625" eaLnBrk="1" fontAlgn="auto" latinLnBrk="1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1200" dirty="0">
                <a:latin typeface="휴먼모음T" pitchFamily="18" charset="-127"/>
                <a:ea typeface="휴먼모음T" pitchFamily="18" charset="-127"/>
              </a:rPr>
              <a:t>  </a:t>
            </a:r>
            <a:r>
              <a:rPr kumimoji="0" lang="en-US" altLang="ko-KR" sz="1200" dirty="0">
                <a:latin typeface="휴먼모음T" pitchFamily="18" charset="-127"/>
                <a:ea typeface="휴먼모음T" pitchFamily="18" charset="-127"/>
              </a:rPr>
              <a:t>• </a:t>
            </a:r>
            <a:r>
              <a:rPr kumimoji="0" lang="ko-KR" altLang="en-US" sz="1200" dirty="0">
                <a:latin typeface="휴먼모음T" pitchFamily="18" charset="-127"/>
                <a:ea typeface="휴먼모음T" pitchFamily="18" charset="-127"/>
              </a:rPr>
              <a:t>콘도 차별화 의 핵심</a:t>
            </a:r>
          </a:p>
          <a:p>
            <a:pPr marL="174625" indent="-174625" eaLnBrk="1" fontAlgn="auto" latinLnBrk="1" hangingPunct="1">
              <a:spcBef>
                <a:spcPct val="20000"/>
              </a:spcBef>
              <a:spcAft>
                <a:spcPts val="0"/>
              </a:spcAft>
              <a:defRPr/>
            </a:pPr>
            <a:r>
              <a:rPr kumimoji="0" lang="ko-KR" altLang="en-US" sz="1200" dirty="0">
                <a:latin typeface="휴먼모음T" pitchFamily="18" charset="-127"/>
                <a:ea typeface="휴먼모음T" pitchFamily="18" charset="-127"/>
              </a:rPr>
              <a:t>  </a:t>
            </a:r>
            <a:r>
              <a:rPr kumimoji="0" lang="en-US" altLang="ko-KR" sz="1200" dirty="0">
                <a:latin typeface="휴먼모음T" pitchFamily="18" charset="-127"/>
                <a:ea typeface="휴먼모음T" pitchFamily="18" charset="-127"/>
              </a:rPr>
              <a:t>• </a:t>
            </a:r>
            <a:r>
              <a:rPr kumimoji="0" lang="ko-KR" altLang="en-US" sz="1200" dirty="0" err="1">
                <a:latin typeface="휴먼모음T" pitchFamily="18" charset="-127"/>
                <a:ea typeface="휴먼모음T" pitchFamily="18" charset="-127"/>
              </a:rPr>
              <a:t>시간소비형</a:t>
            </a:r>
            <a:r>
              <a:rPr kumimoji="0" lang="ko-KR" altLang="en-US" sz="1200" dirty="0">
                <a:latin typeface="휴먼모음T" pitchFamily="18" charset="-127"/>
                <a:ea typeface="휴먼모음T" pitchFamily="18" charset="-127"/>
              </a:rPr>
              <a:t> 전략상품으로 운영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6481763" y="2282826"/>
            <a:ext cx="3143249" cy="720724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eaLnBrk="1" fontAlgn="auto" latinLnBrk="1" hangingPunct="1">
              <a:spcBef>
                <a:spcPct val="2000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kumimoji="0" lang="ko-KR" altLang="en-US" sz="1200" dirty="0">
                <a:latin typeface="휴먼모음T" pitchFamily="18" charset="-127"/>
                <a:ea typeface="휴먼모음T" pitchFamily="18" charset="-127"/>
              </a:rPr>
              <a:t> 조기 영업활성화 기반 구축</a:t>
            </a:r>
          </a:p>
          <a:p>
            <a:pPr eaLnBrk="1" fontAlgn="auto" latinLnBrk="1" hangingPunct="1">
              <a:spcBef>
                <a:spcPct val="2000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kumimoji="0" lang="ko-KR" altLang="en-US" sz="1200" dirty="0">
                <a:latin typeface="휴먼모음T" pitchFamily="18" charset="-127"/>
                <a:ea typeface="휴먼모음T" pitchFamily="18" charset="-127"/>
              </a:rPr>
              <a:t> 종합적 마케팅 정보시스템 구축 운영</a:t>
            </a:r>
          </a:p>
          <a:p>
            <a:pPr eaLnBrk="1" fontAlgn="auto" latinLnBrk="1" hangingPunct="1">
              <a:spcBef>
                <a:spcPct val="20000"/>
              </a:spcBef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kumimoji="0" lang="ko-KR" altLang="en-US" sz="1200" dirty="0">
                <a:latin typeface="휴먼모음T" pitchFamily="18" charset="-127"/>
                <a:ea typeface="휴먼모음T" pitchFamily="18" charset="-127"/>
              </a:rPr>
              <a:t> 법인회원 시장침투 우위 확보</a:t>
            </a:r>
          </a:p>
        </p:txBody>
      </p:sp>
      <p:sp>
        <p:nvSpPr>
          <p:cNvPr id="30" name="Text Box 26"/>
          <p:cNvSpPr txBox="1">
            <a:spLocks noChangeArrowheads="1"/>
          </p:cNvSpPr>
          <p:nvPr/>
        </p:nvSpPr>
        <p:spPr bwMode="auto">
          <a:xfrm>
            <a:off x="6481763" y="3211513"/>
            <a:ext cx="3143249" cy="2640012"/>
          </a:xfrm>
          <a:prstGeom prst="rect">
            <a:avLst/>
          </a:prstGeom>
          <a:ln>
            <a:headEnd/>
            <a:tailEnd/>
          </a:ln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>
            <a:spAutoFit/>
          </a:bodyPr>
          <a:lstStyle/>
          <a:p>
            <a:pPr marL="174625" indent="-174625" eaLnBrk="1" latinLnBrk="1" hangingPunct="1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kumimoji="0" lang="ko-KR" altLang="en-US" sz="1200">
                <a:solidFill>
                  <a:srgbClr val="FFFFFF"/>
                </a:solidFill>
                <a:latin typeface="휴먼모음T" pitchFamily="18" charset="-127"/>
                <a:ea typeface="휴먼모음T" pitchFamily="18" charset="-127"/>
              </a:rPr>
              <a:t> 관광레저산업의 전망</a:t>
            </a:r>
          </a:p>
          <a:p>
            <a:pPr marL="174625" indent="-174625" eaLnBrk="1" latinLnBrk="1" hangingPunct="1">
              <a:spcBef>
                <a:spcPct val="20000"/>
              </a:spcBef>
              <a:defRPr/>
            </a:pPr>
            <a:r>
              <a:rPr kumimoji="0" lang="en-US" altLang="ko-KR" sz="1200">
                <a:solidFill>
                  <a:srgbClr val="FFFFFF"/>
                </a:solidFill>
                <a:latin typeface="휴먼모음T" pitchFamily="18" charset="-127"/>
                <a:ea typeface="휴먼모음T" pitchFamily="18" charset="-127"/>
              </a:rPr>
              <a:t>• </a:t>
            </a:r>
            <a:r>
              <a:rPr kumimoji="0" lang="ko-KR" altLang="en-US" sz="1200">
                <a:solidFill>
                  <a:srgbClr val="FFFFFF"/>
                </a:solidFill>
                <a:latin typeface="휴먼모음T" pitchFamily="18" charset="-127"/>
                <a:ea typeface="휴먼모음T" pitchFamily="18" charset="-127"/>
              </a:rPr>
              <a:t>여가에 대한 욕구 및 취향 </a:t>
            </a:r>
            <a:r>
              <a:rPr kumimoji="0" lang="en-US" altLang="ko-KR" sz="1200">
                <a:solidFill>
                  <a:srgbClr val="FFFFFF"/>
                </a:solidFill>
                <a:latin typeface="휴먼모음T" pitchFamily="18" charset="-127"/>
                <a:ea typeface="휴먼모음T" pitchFamily="18" charset="-127"/>
              </a:rPr>
              <a:t>: </a:t>
            </a:r>
            <a:r>
              <a:rPr kumimoji="0" lang="ko-KR" altLang="en-US" sz="1200">
                <a:solidFill>
                  <a:srgbClr val="FFFFFF"/>
                </a:solidFill>
                <a:latin typeface="휴먼모음T" pitchFamily="18" charset="-127"/>
                <a:ea typeface="휴먼모음T" pitchFamily="18" charset="-127"/>
              </a:rPr>
              <a:t>다양화</a:t>
            </a:r>
            <a:r>
              <a:rPr kumimoji="0" lang="en-US" altLang="ko-KR" sz="1200">
                <a:solidFill>
                  <a:srgbClr val="FFFFFF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kumimoji="0" lang="ko-KR" altLang="en-US" sz="1200">
                <a:solidFill>
                  <a:srgbClr val="FFFFFF"/>
                </a:solidFill>
                <a:latin typeface="휴먼모음T" pitchFamily="18" charset="-127"/>
                <a:ea typeface="휴먼모음T" pitchFamily="18" charset="-127"/>
              </a:rPr>
              <a:t>개성화</a:t>
            </a:r>
            <a:r>
              <a:rPr kumimoji="0" lang="en-US" altLang="ko-KR" sz="1200">
                <a:solidFill>
                  <a:srgbClr val="FFFFFF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kumimoji="0" lang="ko-KR" altLang="en-US" sz="1200">
                <a:solidFill>
                  <a:srgbClr val="FFFFFF"/>
                </a:solidFill>
                <a:latin typeface="휴먼모음T" pitchFamily="18" charset="-127"/>
                <a:ea typeface="휴먼모음T" pitchFamily="18" charset="-127"/>
              </a:rPr>
              <a:t>생활화</a:t>
            </a:r>
          </a:p>
          <a:p>
            <a:pPr marL="174625" indent="-174625" eaLnBrk="1" latinLnBrk="1" hangingPunct="1">
              <a:spcBef>
                <a:spcPct val="20000"/>
              </a:spcBef>
              <a:defRPr/>
            </a:pPr>
            <a:r>
              <a:rPr kumimoji="0" lang="en-US" altLang="ko-KR" sz="1200">
                <a:solidFill>
                  <a:srgbClr val="FFFFFF"/>
                </a:solidFill>
                <a:latin typeface="휴먼모음T" pitchFamily="18" charset="-127"/>
                <a:ea typeface="휴먼모음T" pitchFamily="18" charset="-127"/>
              </a:rPr>
              <a:t>• </a:t>
            </a:r>
            <a:r>
              <a:rPr kumimoji="0" lang="ko-KR" altLang="en-US" sz="1200">
                <a:solidFill>
                  <a:srgbClr val="FFFFFF"/>
                </a:solidFill>
                <a:latin typeface="휴먼모음T" pitchFamily="18" charset="-127"/>
                <a:ea typeface="휴먼모음T" pitchFamily="18" charset="-127"/>
              </a:rPr>
              <a:t>숙박관광의 대중화 시대 도래</a:t>
            </a:r>
          </a:p>
          <a:p>
            <a:pPr marL="174625" indent="-174625" eaLnBrk="1" latinLnBrk="1" hangingPunct="1">
              <a:spcBef>
                <a:spcPct val="20000"/>
              </a:spcBef>
              <a:defRPr/>
            </a:pPr>
            <a:r>
              <a:rPr kumimoji="0" lang="en-US" altLang="ko-KR" sz="1200">
                <a:solidFill>
                  <a:srgbClr val="FFFFFF"/>
                </a:solidFill>
                <a:latin typeface="휴먼모음T" pitchFamily="18" charset="-127"/>
                <a:ea typeface="휴먼모음T" pitchFamily="18" charset="-127"/>
              </a:rPr>
              <a:t>• </a:t>
            </a:r>
            <a:r>
              <a:rPr kumimoji="0" lang="ko-KR" altLang="en-US" sz="1200">
                <a:solidFill>
                  <a:srgbClr val="FFFFFF"/>
                </a:solidFill>
                <a:latin typeface="휴먼모음T" pitchFamily="18" charset="-127"/>
                <a:ea typeface="휴먼모음T" pitchFamily="18" charset="-127"/>
              </a:rPr>
              <a:t>호텔의 변화 </a:t>
            </a:r>
            <a:r>
              <a:rPr kumimoji="0" lang="en-US" altLang="ko-KR" sz="1200">
                <a:solidFill>
                  <a:srgbClr val="FFFFFF"/>
                </a:solidFill>
                <a:latin typeface="휴먼모음T" pitchFamily="18" charset="-127"/>
                <a:ea typeface="휴먼모음T" pitchFamily="18" charset="-127"/>
              </a:rPr>
              <a:t>: </a:t>
            </a:r>
            <a:r>
              <a:rPr kumimoji="0" lang="ko-KR" altLang="en-US" sz="1200">
                <a:solidFill>
                  <a:srgbClr val="FFFFFF"/>
                </a:solidFill>
                <a:latin typeface="휴먼모음T" pitchFamily="18" charset="-127"/>
                <a:ea typeface="휴먼모음T" pitchFamily="18" charset="-127"/>
              </a:rPr>
              <a:t>복합 기능화</a:t>
            </a:r>
          </a:p>
          <a:p>
            <a:pPr marL="174625" indent="-174625" eaLnBrk="1" latinLnBrk="1" hangingPunct="1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kumimoji="0" lang="ko-KR" altLang="en-US" sz="1200">
                <a:solidFill>
                  <a:srgbClr val="FFFFFF"/>
                </a:solidFill>
                <a:latin typeface="휴먼모음T" pitchFamily="18" charset="-127"/>
                <a:ea typeface="휴먼모음T" pitchFamily="18" charset="-127"/>
              </a:rPr>
              <a:t> 콘도 이용환경</a:t>
            </a:r>
          </a:p>
          <a:p>
            <a:pPr marL="174625" indent="-174625" eaLnBrk="1" latinLnBrk="1" hangingPunct="1">
              <a:spcBef>
                <a:spcPct val="20000"/>
              </a:spcBef>
              <a:defRPr/>
            </a:pPr>
            <a:r>
              <a:rPr kumimoji="0" lang="ko-KR" altLang="en-US" sz="1200">
                <a:solidFill>
                  <a:srgbClr val="FFFFFF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kumimoji="0" lang="en-US" altLang="ko-KR" sz="1200">
                <a:solidFill>
                  <a:srgbClr val="FFFFFF"/>
                </a:solidFill>
                <a:latin typeface="휴먼모음T" pitchFamily="18" charset="-127"/>
                <a:ea typeface="휴먼모음T" pitchFamily="18" charset="-127"/>
              </a:rPr>
              <a:t>• </a:t>
            </a:r>
            <a:r>
              <a:rPr kumimoji="0" lang="ko-KR" altLang="en-US" sz="1200">
                <a:solidFill>
                  <a:srgbClr val="FFFFFF"/>
                </a:solidFill>
                <a:latin typeface="휴먼모음T" pitchFamily="18" charset="-127"/>
                <a:ea typeface="휴먼모음T" pitchFamily="18" charset="-127"/>
              </a:rPr>
              <a:t>객실</a:t>
            </a:r>
          </a:p>
          <a:p>
            <a:pPr marL="174625" indent="-174625" eaLnBrk="1" latinLnBrk="1" hangingPunct="1">
              <a:spcBef>
                <a:spcPct val="20000"/>
              </a:spcBef>
              <a:defRPr/>
            </a:pPr>
            <a:r>
              <a:rPr kumimoji="0" lang="ko-KR" altLang="en-US" sz="1200">
                <a:solidFill>
                  <a:srgbClr val="FFFFFF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kumimoji="0" lang="en-US" altLang="ko-KR" sz="1200">
                <a:solidFill>
                  <a:srgbClr val="FFFFFF"/>
                </a:solidFill>
                <a:latin typeface="휴먼모음T" pitchFamily="18" charset="-127"/>
                <a:ea typeface="휴먼모음T" pitchFamily="18" charset="-127"/>
              </a:rPr>
              <a:t>- </a:t>
            </a:r>
            <a:r>
              <a:rPr kumimoji="0" lang="ko-KR" altLang="en-US" sz="1200">
                <a:solidFill>
                  <a:srgbClr val="FFFFFF"/>
                </a:solidFill>
                <a:latin typeface="휴먼모음T" pitchFamily="18" charset="-127"/>
                <a:ea typeface="휴먼모음T" pitchFamily="18" charset="-127"/>
              </a:rPr>
              <a:t>회원 이용객에 의존</a:t>
            </a:r>
            <a:r>
              <a:rPr kumimoji="0" lang="en-US" altLang="ko-KR" sz="1200">
                <a:solidFill>
                  <a:srgbClr val="FFFFFF"/>
                </a:solidFill>
                <a:latin typeface="휴먼모음T" pitchFamily="18" charset="-127"/>
                <a:ea typeface="휴먼모음T" pitchFamily="18" charset="-127"/>
              </a:rPr>
              <a:t>(50%)</a:t>
            </a:r>
          </a:p>
          <a:p>
            <a:pPr marL="174625" indent="-174625" eaLnBrk="1" latinLnBrk="1" hangingPunct="1">
              <a:spcBef>
                <a:spcPct val="20000"/>
              </a:spcBef>
              <a:defRPr/>
            </a:pPr>
            <a:r>
              <a:rPr kumimoji="0" lang="en-US" altLang="ko-KR" sz="1200">
                <a:solidFill>
                  <a:srgbClr val="FFFFFF"/>
                </a:solidFill>
                <a:latin typeface="휴먼모음T" pitchFamily="18" charset="-127"/>
                <a:ea typeface="휴먼모음T" pitchFamily="18" charset="-127"/>
              </a:rPr>
              <a:t> - </a:t>
            </a:r>
            <a:r>
              <a:rPr kumimoji="0" lang="ko-KR" altLang="en-US" sz="1200">
                <a:solidFill>
                  <a:srgbClr val="FFFFFF"/>
                </a:solidFill>
                <a:latin typeface="휴먼모음T" pitchFamily="18" charset="-127"/>
                <a:ea typeface="휴먼모음T" pitchFamily="18" charset="-127"/>
              </a:rPr>
              <a:t>극심한 성</a:t>
            </a:r>
            <a:r>
              <a:rPr kumimoji="0" lang="en-US" altLang="ko-KR" sz="1200">
                <a:solidFill>
                  <a:srgbClr val="FFFFFF"/>
                </a:solidFill>
                <a:latin typeface="휴먼모음T" pitchFamily="18" charset="-127"/>
                <a:ea typeface="휴먼모음T" pitchFamily="18" charset="-127"/>
              </a:rPr>
              <a:t>/</a:t>
            </a:r>
            <a:r>
              <a:rPr kumimoji="0" lang="ko-KR" altLang="en-US" sz="1200">
                <a:solidFill>
                  <a:srgbClr val="FFFFFF"/>
                </a:solidFill>
                <a:latin typeface="휴먼모음T" pitchFamily="18" charset="-127"/>
                <a:ea typeface="휴먼모음T" pitchFamily="18" charset="-127"/>
              </a:rPr>
              <a:t>비수기 수요격차로 가동율 저조</a:t>
            </a:r>
          </a:p>
          <a:p>
            <a:pPr marL="174625" indent="-174625" eaLnBrk="1" latinLnBrk="1" hangingPunct="1">
              <a:spcBef>
                <a:spcPct val="20000"/>
              </a:spcBef>
              <a:defRPr/>
            </a:pPr>
            <a:r>
              <a:rPr kumimoji="0" lang="ko-KR" altLang="en-US" sz="1200">
                <a:solidFill>
                  <a:srgbClr val="FFFFFF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kumimoji="0" lang="en-US" altLang="ko-KR" sz="1200">
                <a:solidFill>
                  <a:srgbClr val="FFFFFF"/>
                </a:solidFill>
                <a:latin typeface="휴먼모음T" pitchFamily="18" charset="-127"/>
                <a:ea typeface="휴먼모음T" pitchFamily="18" charset="-127"/>
              </a:rPr>
              <a:t>• </a:t>
            </a:r>
            <a:r>
              <a:rPr kumimoji="0" lang="ko-KR" altLang="en-US" sz="1200">
                <a:solidFill>
                  <a:srgbClr val="FFFFFF"/>
                </a:solidFill>
                <a:latin typeface="휴먼모음T" pitchFamily="18" charset="-127"/>
                <a:ea typeface="휴먼모음T" pitchFamily="18" charset="-127"/>
              </a:rPr>
              <a:t>식음료 </a:t>
            </a:r>
            <a:r>
              <a:rPr kumimoji="0" lang="en-US" altLang="ko-KR" sz="1200">
                <a:solidFill>
                  <a:srgbClr val="FFFFFF"/>
                </a:solidFill>
                <a:latin typeface="휴먼모음T" pitchFamily="18" charset="-127"/>
                <a:ea typeface="휴먼모음T" pitchFamily="18" charset="-127"/>
              </a:rPr>
              <a:t>: </a:t>
            </a:r>
            <a:r>
              <a:rPr kumimoji="0" lang="ko-KR" altLang="en-US" sz="1200">
                <a:solidFill>
                  <a:srgbClr val="FFFFFF"/>
                </a:solidFill>
                <a:latin typeface="휴먼모음T" pitchFamily="18" charset="-127"/>
                <a:ea typeface="휴먼모음T" pitchFamily="18" charset="-127"/>
              </a:rPr>
              <a:t>객실내 취사설비로 이용율 저조</a:t>
            </a:r>
          </a:p>
          <a:p>
            <a:pPr marL="174625" indent="-174625" eaLnBrk="1" latinLnBrk="1" hangingPunct="1">
              <a:spcBef>
                <a:spcPct val="20000"/>
              </a:spcBef>
              <a:defRPr/>
            </a:pPr>
            <a:r>
              <a:rPr kumimoji="0" lang="ko-KR" altLang="en-US" sz="1200">
                <a:solidFill>
                  <a:srgbClr val="FFFFFF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kumimoji="0" lang="en-US" altLang="ko-KR" sz="1200">
                <a:solidFill>
                  <a:srgbClr val="FFFFFF"/>
                </a:solidFill>
                <a:latin typeface="휴먼모음T" pitchFamily="18" charset="-127"/>
                <a:ea typeface="휴먼모음T" pitchFamily="18" charset="-127"/>
              </a:rPr>
              <a:t>• </a:t>
            </a:r>
            <a:r>
              <a:rPr kumimoji="0" lang="ko-KR" altLang="en-US" sz="1200">
                <a:solidFill>
                  <a:srgbClr val="FFFFFF"/>
                </a:solidFill>
                <a:latin typeface="휴먼모음T" pitchFamily="18" charset="-127"/>
                <a:ea typeface="휴먼모음T" pitchFamily="18" charset="-127"/>
              </a:rPr>
              <a:t>레포츠 </a:t>
            </a:r>
            <a:r>
              <a:rPr kumimoji="0" lang="en-US" altLang="ko-KR" sz="1200">
                <a:solidFill>
                  <a:srgbClr val="FFFFFF"/>
                </a:solidFill>
                <a:latin typeface="휴먼모음T" pitchFamily="18" charset="-127"/>
                <a:ea typeface="휴먼모음T" pitchFamily="18" charset="-127"/>
              </a:rPr>
              <a:t>: </a:t>
            </a:r>
            <a:r>
              <a:rPr kumimoji="0" lang="ko-KR" altLang="en-US" sz="1200">
                <a:solidFill>
                  <a:srgbClr val="FFFFFF"/>
                </a:solidFill>
                <a:latin typeface="휴먼모음T" pitchFamily="18" charset="-127"/>
                <a:ea typeface="휴먼모음T" pitchFamily="18" charset="-127"/>
              </a:rPr>
              <a:t>선호도는 높으나 시설기반 미약</a:t>
            </a:r>
            <a:r>
              <a:rPr kumimoji="0" lang="en-US" altLang="ko-KR" sz="1200">
                <a:solidFill>
                  <a:srgbClr val="FFFFFF"/>
                </a:solidFill>
                <a:latin typeface="휴먼모음T" pitchFamily="18" charset="-127"/>
                <a:ea typeface="휴먼모음T" pitchFamily="18" charset="-127"/>
              </a:rPr>
              <a:t>,</a:t>
            </a:r>
            <a:br>
              <a:rPr kumimoji="0" lang="en-US" altLang="ko-KR" sz="1200">
                <a:solidFill>
                  <a:srgbClr val="FFFFFF"/>
                </a:solidFill>
                <a:latin typeface="휴먼모음T" pitchFamily="18" charset="-127"/>
                <a:ea typeface="휴먼모음T" pitchFamily="18" charset="-127"/>
              </a:rPr>
            </a:br>
            <a:r>
              <a:rPr kumimoji="0" lang="en-US" altLang="ko-KR" sz="1200">
                <a:solidFill>
                  <a:srgbClr val="FFFFFF"/>
                </a:solidFill>
                <a:latin typeface="휴먼모음T" pitchFamily="18" charset="-127"/>
                <a:ea typeface="휴먼모음T" pitchFamily="18" charset="-127"/>
              </a:rPr>
              <a:t>        </a:t>
            </a:r>
            <a:r>
              <a:rPr kumimoji="0" lang="ko-KR" altLang="en-US" sz="1200">
                <a:solidFill>
                  <a:srgbClr val="FFFFFF"/>
                </a:solidFill>
                <a:latin typeface="휴먼모음T" pitchFamily="18" charset="-127"/>
                <a:ea typeface="휴먼모음T" pitchFamily="18" charset="-127"/>
              </a:rPr>
              <a:t>스키장 중심</a:t>
            </a:r>
          </a:p>
        </p:txBody>
      </p:sp>
      <p:cxnSp>
        <p:nvCxnSpPr>
          <p:cNvPr id="33" name="꺾인 연결선 32"/>
          <p:cNvCxnSpPr/>
          <p:nvPr/>
        </p:nvCxnSpPr>
        <p:spPr>
          <a:xfrm rot="16200000" flipH="1">
            <a:off x="2872581" y="1956594"/>
            <a:ext cx="792163" cy="2143125"/>
          </a:xfrm>
          <a:prstGeom prst="bentConnector4">
            <a:avLst>
              <a:gd name="adj1" fmla="val -28877"/>
              <a:gd name="adj2" fmla="val 86667"/>
            </a:avLst>
          </a:prstGeom>
          <a:ln>
            <a:headEnd type="oval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꺾인 연결선 32"/>
          <p:cNvCxnSpPr/>
          <p:nvPr/>
        </p:nvCxnSpPr>
        <p:spPr>
          <a:xfrm rot="5400000" flipH="1" flipV="1">
            <a:off x="2716212" y="3905251"/>
            <a:ext cx="1173163" cy="2214562"/>
          </a:xfrm>
          <a:prstGeom prst="bentConnector4">
            <a:avLst>
              <a:gd name="adj1" fmla="val -19491"/>
              <a:gd name="adj2" fmla="val 85484"/>
            </a:avLst>
          </a:prstGeom>
          <a:ln>
            <a:headEnd type="oval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8" name="꺾인 연결선 32"/>
          <p:cNvCxnSpPr/>
          <p:nvPr/>
        </p:nvCxnSpPr>
        <p:spPr>
          <a:xfrm rot="16200000" flipH="1" flipV="1">
            <a:off x="6446044" y="1818481"/>
            <a:ext cx="1143000" cy="2071688"/>
          </a:xfrm>
          <a:prstGeom prst="bentConnector4">
            <a:avLst>
              <a:gd name="adj1" fmla="val -20000"/>
              <a:gd name="adj2" fmla="val 87931"/>
            </a:avLst>
          </a:prstGeom>
          <a:ln>
            <a:headEnd type="oval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꺾인 연결선 32"/>
          <p:cNvCxnSpPr/>
          <p:nvPr/>
        </p:nvCxnSpPr>
        <p:spPr>
          <a:xfrm rot="5400000" flipH="1">
            <a:off x="6269038" y="4067175"/>
            <a:ext cx="1425575" cy="2143125"/>
          </a:xfrm>
          <a:prstGeom prst="bentConnector4">
            <a:avLst>
              <a:gd name="adj1" fmla="val -16028"/>
              <a:gd name="adj2" fmla="val 86667"/>
            </a:avLst>
          </a:prstGeom>
          <a:ln>
            <a:headEnd type="oval"/>
            <a:tailEnd type="arrow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76821" name="WordArt 24"/>
          <p:cNvSpPr>
            <a:spLocks noChangeArrowheads="1" noChangeShapeType="1" noTextEdit="1"/>
          </p:cNvSpPr>
          <p:nvPr/>
        </p:nvSpPr>
        <p:spPr bwMode="auto">
          <a:xfrm>
            <a:off x="4252913" y="3795713"/>
            <a:ext cx="1779587" cy="287337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ko-KR" sz="1600" b="1" kern="10" dirty="0" smtClean="0">
                <a:ln w="9525">
                  <a:solidFill>
                    <a:srgbClr val="0000FF"/>
                  </a:solidFill>
                  <a:round/>
                  <a:headEnd/>
                  <a:tailEnd/>
                </a:ln>
                <a:solidFill>
                  <a:srgbClr val="CCFFFF"/>
                </a:solidFill>
              </a:rPr>
              <a:t>SKY</a:t>
            </a:r>
            <a:r>
              <a:rPr lang="ko-KR" altLang="en-US" sz="1600" b="1" kern="10" dirty="0" smtClean="0">
                <a:ln w="9525">
                  <a:solidFill>
                    <a:srgbClr val="0000FF"/>
                  </a:solidFill>
                  <a:round/>
                  <a:headEnd/>
                  <a:tailEnd/>
                </a:ln>
                <a:solidFill>
                  <a:srgbClr val="CCFFFF"/>
                </a:solidFill>
              </a:rPr>
              <a:t>월드호텔단지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SKY  WORLD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6" name="Rectangle 5"/>
          <p:cNvSpPr>
            <a:spLocks noChangeArrowheads="1"/>
          </p:cNvSpPr>
          <p:nvPr/>
        </p:nvSpPr>
        <p:spPr bwMode="auto">
          <a:xfrm>
            <a:off x="882650" y="4340225"/>
            <a:ext cx="8607425" cy="1735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>
            <a:spAutoFit/>
          </a:bodyPr>
          <a:lstStyle>
            <a:lvl1pPr marL="177800" indent="-1778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80000"/>
              </a:lnSpc>
              <a:buFont typeface="Wingdings" panose="05000000000000000000" pitchFamily="2" charset="2"/>
              <a:buChar char="Ø"/>
            </a:pPr>
            <a:r>
              <a:rPr kumimoji="0" lang="en-US" altLang="ko-KR" sz="1200"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1200">
                <a:solidFill>
                  <a:srgbClr val="0000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객실 내 전원</a:t>
            </a:r>
            <a:r>
              <a:rPr kumimoji="0" lang="en-US" altLang="ko-KR" sz="1200">
                <a:solidFill>
                  <a:srgbClr val="0000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(</a:t>
            </a:r>
            <a:r>
              <a:rPr kumimoji="0" lang="ko-KR" altLang="en-US" sz="1200">
                <a:solidFill>
                  <a:srgbClr val="0000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電源</a:t>
            </a:r>
            <a:r>
              <a:rPr kumimoji="0" lang="en-US" altLang="ko-KR" sz="1200">
                <a:solidFill>
                  <a:srgbClr val="0000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)</a:t>
            </a:r>
            <a:r>
              <a:rPr kumimoji="0" lang="ko-KR" altLang="en-US" sz="1200">
                <a:solidFill>
                  <a:srgbClr val="0000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은 </a:t>
            </a:r>
            <a:r>
              <a:rPr kumimoji="0" lang="en-US" altLang="ko-KR" sz="1200">
                <a:solidFill>
                  <a:srgbClr val="0000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Room Key</a:t>
            </a:r>
            <a:r>
              <a:rPr kumimoji="0" lang="ko-KR" altLang="en-US" sz="1200">
                <a:solidFill>
                  <a:srgbClr val="0000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에 의하여 작동 되도록 하여 에너지 절감 </a:t>
            </a:r>
            <a:endParaRPr kumimoji="0" lang="ko-KR" altLang="en-US" sz="1200" b="1">
              <a:latin typeface="Times New Roman" panose="02020603050405020304" pitchFamily="18" charset="0"/>
              <a:ea typeface="휴먼모음T" panose="02030504000101010101" pitchFamily="18" charset="-127"/>
              <a:cs typeface="Times New Roman" panose="02020603050405020304" pitchFamily="18" charset="0"/>
            </a:endParaRPr>
          </a:p>
          <a:p>
            <a:pPr algn="just" latinLnBrk="0">
              <a:lnSpc>
                <a:spcPct val="18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>
                <a:solidFill>
                  <a:srgbClr val="0000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객실업무의 모든 관리가 </a:t>
            </a:r>
            <a:r>
              <a:rPr kumimoji="0" lang="en-US" altLang="ko-KR" sz="1200">
                <a:solidFill>
                  <a:srgbClr val="0000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Front</a:t>
            </a:r>
            <a:r>
              <a:rPr kumimoji="0" lang="ko-KR" altLang="en-US" sz="1200">
                <a:solidFill>
                  <a:srgbClr val="0000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와 </a:t>
            </a:r>
            <a:r>
              <a:rPr kumimoji="0" lang="en-US" altLang="ko-KR" sz="1200">
                <a:solidFill>
                  <a:srgbClr val="0000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House Keeping</a:t>
            </a:r>
            <a:r>
              <a:rPr kumimoji="0" lang="ko-KR" altLang="en-US" sz="1200">
                <a:solidFill>
                  <a:srgbClr val="0000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에서 이루어 질 수 있도록 </a:t>
            </a:r>
            <a:r>
              <a:rPr kumimoji="0" lang="en-US" altLang="ko-KR" sz="1200">
                <a:solidFill>
                  <a:srgbClr val="0000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Computer System </a:t>
            </a:r>
            <a:r>
              <a:rPr kumimoji="0" lang="ko-KR" altLang="en-US" sz="1200">
                <a:solidFill>
                  <a:srgbClr val="0000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도입 </a:t>
            </a:r>
            <a:endParaRPr kumimoji="0" lang="ko-KR" altLang="en-US" sz="1200" b="1">
              <a:latin typeface="Times New Roman" panose="02020603050405020304" pitchFamily="18" charset="0"/>
              <a:ea typeface="휴먼모음T" panose="02030504000101010101" pitchFamily="18" charset="-127"/>
              <a:cs typeface="Times New Roman" panose="02020603050405020304" pitchFamily="18" charset="0"/>
            </a:endParaRPr>
          </a:p>
          <a:p>
            <a:pPr algn="just" latinLnBrk="0">
              <a:lnSpc>
                <a:spcPct val="18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>
                <a:solidFill>
                  <a:schemeClr val="tx2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en-US" altLang="ko-KR" sz="1200">
                <a:solidFill>
                  <a:schemeClr val="tx2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RF</a:t>
            </a:r>
            <a:r>
              <a:rPr kumimoji="0" lang="ko-KR" altLang="en-US" sz="1200">
                <a:solidFill>
                  <a:schemeClr val="tx2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칩을 내장한 </a:t>
            </a:r>
            <a:r>
              <a:rPr kumimoji="0" lang="en-US" altLang="ko-KR" sz="1200">
                <a:solidFill>
                  <a:srgbClr val="0000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Key Card </a:t>
            </a:r>
            <a:r>
              <a:rPr kumimoji="0" lang="ko-KR" altLang="en-US" sz="1200">
                <a:solidFill>
                  <a:srgbClr val="0000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시스템을 도입하여</a:t>
            </a:r>
            <a:r>
              <a:rPr kumimoji="0" lang="en-US" altLang="ko-KR" sz="1200">
                <a:solidFill>
                  <a:srgbClr val="0000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, </a:t>
            </a:r>
            <a:r>
              <a:rPr kumimoji="0" lang="ko-KR" altLang="en-US" sz="1200">
                <a:solidFill>
                  <a:srgbClr val="0000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대고객 신뢰감 제고 및 합리적 회원 우대제도 운영 </a:t>
            </a:r>
            <a:endParaRPr kumimoji="0" lang="ko-KR" altLang="en-US" sz="1200" b="1">
              <a:latin typeface="Times New Roman" panose="02020603050405020304" pitchFamily="18" charset="0"/>
              <a:ea typeface="휴먼모음T" panose="02030504000101010101" pitchFamily="18" charset="-127"/>
              <a:cs typeface="Times New Roman" panose="02020603050405020304" pitchFamily="18" charset="0"/>
            </a:endParaRPr>
          </a:p>
          <a:p>
            <a:pPr algn="just" latinLnBrk="0">
              <a:lnSpc>
                <a:spcPct val="18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>
                <a:solidFill>
                  <a:schemeClr val="tx2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1200">
                <a:solidFill>
                  <a:srgbClr val="0000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팬션형 콘도의 객실 내부에 노트북 컴퓨터</a:t>
            </a:r>
            <a:r>
              <a:rPr kumimoji="0" lang="en-US" altLang="ko-KR" sz="1200">
                <a:solidFill>
                  <a:srgbClr val="0000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, FAX </a:t>
            </a:r>
            <a:r>
              <a:rPr kumimoji="0" lang="ko-KR" altLang="en-US" sz="1200">
                <a:solidFill>
                  <a:srgbClr val="0000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대여 및 </a:t>
            </a:r>
            <a:r>
              <a:rPr kumimoji="0" lang="en-US" altLang="ko-KR" sz="1200">
                <a:solidFill>
                  <a:srgbClr val="0000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Working Table</a:t>
            </a:r>
            <a:r>
              <a:rPr kumimoji="0" lang="ko-KR" altLang="en-US" sz="1200">
                <a:solidFill>
                  <a:srgbClr val="0000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과 조명시설 완비로 </a:t>
            </a:r>
            <a:r>
              <a:rPr kumimoji="0" lang="en-US" altLang="ko-KR" sz="1200">
                <a:solidFill>
                  <a:srgbClr val="0000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Business Hotel </a:t>
            </a:r>
            <a:r>
              <a:rPr kumimoji="0" lang="ko-KR" altLang="en-US" sz="1200">
                <a:solidFill>
                  <a:srgbClr val="0000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기능강화 </a:t>
            </a:r>
            <a:endParaRPr kumimoji="0" lang="ko-KR" altLang="en-US" sz="1200" b="1">
              <a:latin typeface="Times New Roman" panose="02020603050405020304" pitchFamily="18" charset="0"/>
              <a:ea typeface="휴먼모음T" panose="02030504000101010101" pitchFamily="18" charset="-127"/>
              <a:cs typeface="Times New Roman" panose="02020603050405020304" pitchFamily="18" charset="0"/>
            </a:endParaRPr>
          </a:p>
          <a:p>
            <a:pPr algn="just" latinLnBrk="0">
              <a:lnSpc>
                <a:spcPct val="18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>
                <a:solidFill>
                  <a:schemeClr val="tx2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1200">
                <a:solidFill>
                  <a:srgbClr val="0000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컨벤션 센터의 연회</a:t>
            </a:r>
            <a:r>
              <a:rPr kumimoji="0" lang="en-US" altLang="ko-KR" sz="1200">
                <a:solidFill>
                  <a:srgbClr val="0000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/</a:t>
            </a:r>
            <a:r>
              <a:rPr kumimoji="0" lang="ko-KR" altLang="en-US" sz="1200">
                <a:solidFill>
                  <a:srgbClr val="0000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세미나 시설 </a:t>
            </a:r>
            <a:r>
              <a:rPr kumimoji="0" lang="en-US" altLang="ko-KR" sz="1200">
                <a:solidFill>
                  <a:srgbClr val="0000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ZONE</a:t>
            </a:r>
            <a:r>
              <a:rPr kumimoji="0" lang="ko-KR" altLang="en-US" sz="1200">
                <a:solidFill>
                  <a:srgbClr val="0000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에 연수지원센터 설치</a:t>
            </a:r>
            <a:r>
              <a:rPr kumimoji="0" lang="en-US" altLang="ko-KR" sz="1200">
                <a:solidFill>
                  <a:srgbClr val="0000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, </a:t>
            </a:r>
            <a:r>
              <a:rPr kumimoji="0" lang="ko-KR" altLang="en-US" sz="1200">
                <a:solidFill>
                  <a:srgbClr val="0000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운영</a:t>
            </a:r>
            <a:r>
              <a:rPr kumimoji="0" lang="en-US" altLang="ko-KR" sz="1200">
                <a:solidFill>
                  <a:srgbClr val="0000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(</a:t>
            </a:r>
            <a:r>
              <a:rPr kumimoji="0" lang="ko-KR" altLang="en-US" sz="1200">
                <a:solidFill>
                  <a:srgbClr val="0000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복사기</a:t>
            </a:r>
            <a:r>
              <a:rPr kumimoji="0" lang="en-US" altLang="ko-KR" sz="1200">
                <a:solidFill>
                  <a:srgbClr val="0000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, PC, FAX </a:t>
            </a:r>
            <a:r>
              <a:rPr kumimoji="0" lang="ko-KR" altLang="en-US" sz="1200">
                <a:solidFill>
                  <a:srgbClr val="0000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등 설치</a:t>
            </a:r>
            <a:r>
              <a:rPr kumimoji="0" lang="en-US" altLang="ko-KR" sz="1200">
                <a:solidFill>
                  <a:srgbClr val="0000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) </a:t>
            </a:r>
          </a:p>
        </p:txBody>
      </p:sp>
      <p:sp>
        <p:nvSpPr>
          <p:cNvPr id="77827" name="Text Box 6"/>
          <p:cNvSpPr txBox="1">
            <a:spLocks noChangeArrowheads="1"/>
          </p:cNvSpPr>
          <p:nvPr/>
        </p:nvSpPr>
        <p:spPr bwMode="auto">
          <a:xfrm>
            <a:off x="849313" y="1473200"/>
            <a:ext cx="8823325" cy="2063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80000"/>
              </a:lnSpc>
              <a:buFont typeface="Wingdings" panose="05000000000000000000" pitchFamily="2" charset="2"/>
              <a:buChar char="Ø"/>
            </a:pPr>
            <a:r>
              <a:rPr kumimoji="0" lang="en-US" altLang="ko-KR" sz="1200">
                <a:solidFill>
                  <a:schemeClr val="tx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kumimoji="0" lang="ko-KR" altLang="en-US" sz="12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경쟁력 있는 서비스를 통한 가격선도 </a:t>
            </a:r>
            <a:r>
              <a:rPr kumimoji="0" lang="en-US" altLang="ko-KR" sz="12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kumimoji="0" lang="ko-KR" altLang="en-US" sz="12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고객만족가</a:t>
            </a:r>
            <a:r>
              <a:rPr kumimoji="0" lang="en-US" altLang="ko-KR" sz="12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 </a:t>
            </a:r>
            <a:endParaRPr kumimoji="0" lang="en-US" altLang="ko-KR" sz="120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eaLnBrk="1" hangingPunct="1">
              <a:lnSpc>
                <a:spcPct val="180000"/>
              </a:lnSpc>
              <a:buFont typeface="Wingdings" panose="05000000000000000000" pitchFamily="2" charset="2"/>
              <a:buChar char="Ø"/>
            </a:pPr>
            <a:r>
              <a:rPr kumimoji="0" lang="en-US" altLang="ko-KR" sz="1200">
                <a:solidFill>
                  <a:schemeClr val="tx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kumimoji="0" lang="ko-KR" altLang="en-US" sz="12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회원</a:t>
            </a:r>
            <a:r>
              <a:rPr kumimoji="0" lang="en-US" altLang="ko-KR" sz="12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kumimoji="0" lang="ko-KR" altLang="en-US" sz="12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일반요금의 격차를 크게하여 회원권 판매의 신뢰도 제고 </a:t>
            </a:r>
            <a:endParaRPr kumimoji="0" lang="ko-KR" altLang="en-US" sz="120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eaLnBrk="1" hangingPunct="1">
              <a:lnSpc>
                <a:spcPct val="18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>
                <a:solidFill>
                  <a:schemeClr val="tx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kumimoji="0" lang="ko-KR" altLang="en-US" sz="12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할인정책의 체계적 전개 </a:t>
            </a:r>
            <a:r>
              <a:rPr kumimoji="0" lang="en-US" altLang="ko-KR" sz="12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kumimoji="0" lang="ko-KR" altLang="en-US" sz="12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시기별</a:t>
            </a:r>
            <a:r>
              <a:rPr kumimoji="0" lang="en-US" altLang="ko-KR" sz="12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kumimoji="0" lang="ko-KR" altLang="en-US" sz="12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단체</a:t>
            </a:r>
            <a:r>
              <a:rPr kumimoji="0" lang="en-US" altLang="ko-KR" sz="12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kumimoji="0" lang="ko-KR" altLang="en-US" sz="12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거래선의 중요도 고려</a:t>
            </a:r>
            <a:r>
              <a:rPr kumimoji="0" lang="en-US" altLang="ko-KR" sz="12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 </a:t>
            </a:r>
            <a:endParaRPr kumimoji="0" lang="en-US" altLang="ko-KR" sz="120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eaLnBrk="1" hangingPunct="1">
              <a:lnSpc>
                <a:spcPct val="180000"/>
              </a:lnSpc>
              <a:buFont typeface="Wingdings" panose="05000000000000000000" pitchFamily="2" charset="2"/>
              <a:buChar char="Ø"/>
            </a:pPr>
            <a:r>
              <a:rPr kumimoji="0" lang="en-US" altLang="ko-KR" sz="1200">
                <a:solidFill>
                  <a:schemeClr val="tx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kumimoji="0" lang="ko-KR" altLang="en-US" sz="12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단체의 경우 객실</a:t>
            </a:r>
            <a:r>
              <a:rPr kumimoji="0" lang="en-US" altLang="ko-KR" sz="12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kumimoji="0" lang="ko-KR" altLang="en-US" sz="12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식사</a:t>
            </a:r>
            <a:r>
              <a:rPr kumimoji="0" lang="en-US" altLang="ko-KR" sz="12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kumimoji="0" lang="ko-KR" altLang="en-US" sz="12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연회장 연계 일괄 판매 </a:t>
            </a:r>
            <a:endParaRPr kumimoji="0" lang="ko-KR" altLang="en-US" sz="120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eaLnBrk="1" hangingPunct="1">
              <a:lnSpc>
                <a:spcPct val="18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>
                <a:solidFill>
                  <a:schemeClr val="tx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kumimoji="0" lang="ko-KR" altLang="en-US" sz="12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연수</a:t>
            </a:r>
            <a:r>
              <a:rPr kumimoji="0" lang="en-US" altLang="ko-KR" sz="12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kumimoji="0" lang="ko-KR" altLang="en-US" sz="12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세미나 유치시 경쟁환경을 고려하여 경쟁가격을 우선 적용함 </a:t>
            </a:r>
            <a:endParaRPr kumimoji="0" lang="ko-KR" altLang="en-US" sz="120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eaLnBrk="1" hangingPunct="1">
              <a:lnSpc>
                <a:spcPct val="18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>
                <a:solidFill>
                  <a:schemeClr val="tx2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kumimoji="0" lang="en-US" altLang="ko-KR" sz="12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Long-Term Guest House </a:t>
            </a:r>
            <a:r>
              <a:rPr kumimoji="0" lang="ko-KR" altLang="en-US" sz="12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운영을 위한 월단위 객실료 책정</a:t>
            </a:r>
            <a:r>
              <a:rPr kumimoji="0" lang="en-US" altLang="ko-KR" sz="12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kumimoji="0" lang="ko-KR" altLang="en-US" sz="12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판매가능 가격대</a:t>
            </a:r>
            <a:r>
              <a:rPr kumimoji="0" lang="en-US" altLang="ko-KR" sz="1200">
                <a:solidFill>
                  <a:srgbClr val="000000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) </a:t>
            </a:r>
          </a:p>
        </p:txBody>
      </p:sp>
      <p:sp>
        <p:nvSpPr>
          <p:cNvPr id="7" name="Text Box 96"/>
          <p:cNvSpPr txBox="1">
            <a:spLocks noChangeArrowheads="1"/>
          </p:cNvSpPr>
          <p:nvPr/>
        </p:nvSpPr>
        <p:spPr bwMode="auto">
          <a:xfrm>
            <a:off x="809625" y="1076325"/>
            <a:ext cx="11445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  <a:defRPr/>
            </a:pPr>
            <a:r>
              <a:rPr kumimoji="0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 가격전략</a:t>
            </a:r>
          </a:p>
        </p:txBody>
      </p:sp>
      <p:sp>
        <p:nvSpPr>
          <p:cNvPr id="8" name="Text Box 96"/>
          <p:cNvSpPr txBox="1">
            <a:spLocks noChangeArrowheads="1"/>
          </p:cNvSpPr>
          <p:nvPr/>
        </p:nvSpPr>
        <p:spPr bwMode="auto">
          <a:xfrm>
            <a:off x="809625" y="3933825"/>
            <a:ext cx="1311275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  <a:defRPr/>
            </a:pPr>
            <a:r>
              <a:rPr kumimoji="0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 운영포인트</a:t>
            </a:r>
          </a:p>
        </p:txBody>
      </p:sp>
      <p:sp>
        <p:nvSpPr>
          <p:cNvPr id="77830" name="TextBox 8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sz="1600">
                <a:latin typeface="HY울릉도M" panose="02030600000101010101" pitchFamily="18" charset="-127"/>
                <a:ea typeface="HY울릉도M" panose="02030600000101010101" pitchFamily="18" charset="-127"/>
              </a:rPr>
              <a:t>호텔 운영 기본 정책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SKY  WORLD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50" name="Text Box 2"/>
          <p:cNvSpPr txBox="1">
            <a:spLocks noChangeArrowheads="1"/>
          </p:cNvSpPr>
          <p:nvPr/>
        </p:nvSpPr>
        <p:spPr bwMode="auto">
          <a:xfrm>
            <a:off x="849313" y="1412875"/>
            <a:ext cx="6262687" cy="1336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kumimoji="0" lang="en-US" altLang="ko-KR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수익창출의 핵심부분으로 매출지향적 운영</a:t>
            </a:r>
          </a:p>
          <a:p>
            <a:pPr eaLnBrk="1" hangingPunct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 프론트 기능과 </a:t>
            </a:r>
            <a:r>
              <a:rPr kumimoji="0" lang="en-US" altLang="ko-KR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House Keeping </a:t>
            </a: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기능으로 구분</a:t>
            </a:r>
          </a:p>
          <a:p>
            <a:pPr eaLnBrk="1" hangingPunct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 세탁정비는 자체 세탁시설에서 처리하며</a:t>
            </a:r>
            <a:r>
              <a:rPr kumimoji="0" lang="en-US" altLang="ko-KR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린넨 관리의 효율화로 이익극대화 도모</a:t>
            </a:r>
          </a:p>
          <a:p>
            <a:pPr eaLnBrk="1" hangingPunct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 객실정비는 정규직과 용역직의 혼합운영으로 인력관리의 효율성 제고 </a:t>
            </a:r>
          </a:p>
        </p:txBody>
      </p:sp>
      <p:sp>
        <p:nvSpPr>
          <p:cNvPr id="78851" name="Text Box 3"/>
          <p:cNvSpPr txBox="1">
            <a:spLocks noChangeArrowheads="1"/>
          </p:cNvSpPr>
          <p:nvPr/>
        </p:nvSpPr>
        <p:spPr bwMode="auto">
          <a:xfrm>
            <a:off x="849313" y="3679825"/>
            <a:ext cx="8429625" cy="2270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88900" indent="-889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4953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kumimoji="0" lang="en-US" altLang="ko-KR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다양한 객실구성  </a:t>
            </a:r>
            <a:r>
              <a:rPr kumimoji="0" lang="en-US" altLang="ko-KR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: </a:t>
            </a: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일반</a:t>
            </a:r>
            <a:r>
              <a:rPr kumimoji="0" lang="en-US" altLang="ko-KR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, VIP/</a:t>
            </a: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팬션형 콘도의 기능별 테마화</a:t>
            </a:r>
            <a:r>
              <a:rPr kumimoji="0" lang="en-US" altLang="ko-KR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평형별 차별화 객실타입의 다양화는 회원권 분양의 선호도 및 객실 </a:t>
            </a:r>
            <a:endParaRPr kumimoji="0" lang="en-US" altLang="ko-KR" sz="120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eaLnBrk="1" hangingPunct="1">
              <a:lnSpc>
                <a:spcPct val="170000"/>
              </a:lnSpc>
            </a:pPr>
            <a:r>
              <a:rPr kumimoji="0" lang="en-US" altLang="ko-KR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                  </a:t>
            </a: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판매 빈도를 감안 투자효율성 제고</a:t>
            </a:r>
          </a:p>
          <a:p>
            <a:pPr eaLnBrk="1" hangingPunct="1">
              <a:lnSpc>
                <a:spcPct val="170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 쾌적한 객실구성   </a:t>
            </a:r>
          </a:p>
          <a:p>
            <a:pPr lvl="1" eaLnBrk="1" hangingPunct="1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공간적 쾌적 </a:t>
            </a:r>
            <a:r>
              <a:rPr kumimoji="0" lang="en-US" altLang="ko-KR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거실</a:t>
            </a:r>
            <a:r>
              <a:rPr kumimoji="0" lang="en-US" altLang="ko-KR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침실</a:t>
            </a:r>
            <a:r>
              <a:rPr kumimoji="0" lang="en-US" altLang="ko-KR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욕실</a:t>
            </a:r>
            <a:r>
              <a:rPr kumimoji="0" lang="en-US" altLang="ko-KR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콘도 이용 특성상 거실의 비중 고려</a:t>
            </a:r>
            <a:r>
              <a:rPr kumimoji="0" lang="en-US" altLang="ko-KR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pPr lvl="1" eaLnBrk="1" hangingPunct="1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심리적 쾌적 </a:t>
            </a:r>
            <a:r>
              <a:rPr kumimoji="0" lang="en-US" altLang="ko-KR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색체</a:t>
            </a:r>
            <a:r>
              <a:rPr kumimoji="0" lang="en-US" altLang="ko-KR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조명</a:t>
            </a:r>
            <a:r>
              <a:rPr kumimoji="0" lang="en-US" altLang="ko-KR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방제</a:t>
            </a:r>
            <a:r>
              <a:rPr kumimoji="0" lang="en-US" altLang="ko-KR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마감제</a:t>
            </a:r>
            <a:r>
              <a:rPr kumimoji="0" lang="en-US" altLang="ko-KR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가구</a:t>
            </a:r>
            <a:r>
              <a:rPr kumimoji="0" lang="en-US" altLang="ko-KR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, Fablic, Display </a:t>
            </a: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차별 연출</a:t>
            </a:r>
            <a:r>
              <a:rPr kumimoji="0" lang="en-US" altLang="ko-KR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pPr lvl="1" eaLnBrk="1" hangingPunct="1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공학적 쾌적 </a:t>
            </a:r>
            <a:r>
              <a:rPr kumimoji="0" lang="en-US" altLang="ko-KR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빛</a:t>
            </a:r>
            <a:r>
              <a:rPr kumimoji="0" lang="en-US" altLang="ko-KR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소리</a:t>
            </a:r>
            <a:r>
              <a:rPr kumimoji="0" lang="en-US" altLang="ko-KR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온도</a:t>
            </a:r>
          </a:p>
          <a:p>
            <a:pPr lvl="1" eaLnBrk="1" hangingPunct="1">
              <a:lnSpc>
                <a:spcPct val="17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구조적 쾌적 </a:t>
            </a:r>
            <a:r>
              <a:rPr kumimoji="0" lang="en-US" altLang="ko-KR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– </a:t>
            </a: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창</a:t>
            </a:r>
            <a:r>
              <a:rPr kumimoji="0" lang="en-US" altLang="ko-KR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천정높이</a:t>
            </a:r>
            <a:r>
              <a:rPr kumimoji="0" lang="en-US" altLang="ko-KR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벽두께</a:t>
            </a:r>
          </a:p>
        </p:txBody>
      </p:sp>
      <p:sp>
        <p:nvSpPr>
          <p:cNvPr id="78852" name="TextBox 6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sz="1600">
                <a:latin typeface="HY울릉도M" panose="02030600000101010101" pitchFamily="18" charset="-127"/>
                <a:ea typeface="HY울릉도M" panose="02030600000101010101" pitchFamily="18" charset="-127"/>
              </a:rPr>
              <a:t>객실 운영계획</a:t>
            </a:r>
          </a:p>
        </p:txBody>
      </p:sp>
      <p:sp>
        <p:nvSpPr>
          <p:cNvPr id="8" name="Text Box 96"/>
          <p:cNvSpPr txBox="1">
            <a:spLocks noChangeArrowheads="1"/>
          </p:cNvSpPr>
          <p:nvPr/>
        </p:nvSpPr>
        <p:spPr bwMode="auto">
          <a:xfrm>
            <a:off x="809625" y="1090613"/>
            <a:ext cx="11445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  <a:defRPr/>
            </a:pPr>
            <a:r>
              <a:rPr kumimoji="0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 기본방침</a:t>
            </a:r>
          </a:p>
        </p:txBody>
      </p:sp>
      <p:sp>
        <p:nvSpPr>
          <p:cNvPr id="9" name="Text Box 96"/>
          <p:cNvSpPr txBox="1">
            <a:spLocks noChangeArrowheads="1"/>
          </p:cNvSpPr>
          <p:nvPr/>
        </p:nvSpPr>
        <p:spPr bwMode="auto">
          <a:xfrm>
            <a:off x="809625" y="3249613"/>
            <a:ext cx="11445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  <a:defRPr/>
            </a:pPr>
            <a:r>
              <a:rPr kumimoji="0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 시설특징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SKY  WORLD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extBox 6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en-US" altLang="ko-KR" sz="16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 </a:t>
            </a:r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사업부지 </a:t>
            </a:r>
            <a:r>
              <a:rPr kumimoji="0" lang="ko-KR" altLang="en-US" sz="16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인근 관광지 </a:t>
            </a:r>
          </a:p>
        </p:txBody>
      </p:sp>
      <p:pic>
        <p:nvPicPr>
          <p:cNvPr id="11267" name="그림 7" descr="보현산천문대1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568559" y="1096894"/>
            <a:ext cx="3829050" cy="239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269" name="그림 10" descr="천문대4.jp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49313" y="1125538"/>
            <a:ext cx="3767137" cy="2393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271" name="TextBox 3"/>
          <p:cNvSpPr txBox="1">
            <a:spLocks noChangeArrowheads="1"/>
          </p:cNvSpPr>
          <p:nvPr/>
        </p:nvSpPr>
        <p:spPr bwMode="auto">
          <a:xfrm>
            <a:off x="920750" y="1190625"/>
            <a:ext cx="2143125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>
                <a:solidFill>
                  <a:schemeClr val="bg1"/>
                </a:solidFill>
                <a:latin typeface="휴먼모음T" panose="02030504000101010101" pitchFamily="18" charset="-127"/>
                <a:ea typeface="휴먼모음T" panose="02030504000101010101" pitchFamily="18" charset="-127"/>
              </a:rPr>
              <a:t>보현산 천문대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200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2000" i="1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DAONSUP 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60513" y="980728"/>
            <a:ext cx="4392488" cy="518457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5169024" y="1096894"/>
            <a:ext cx="4246825" cy="506841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632520" y="980728"/>
            <a:ext cx="1152128" cy="457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Text Box 2"/>
          <p:cNvSpPr txBox="1">
            <a:spLocks noChangeArrowheads="1"/>
          </p:cNvSpPr>
          <p:nvPr/>
        </p:nvSpPr>
        <p:spPr bwMode="auto">
          <a:xfrm>
            <a:off x="831850" y="1393825"/>
            <a:ext cx="6858000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kumimoji="0" lang="en-US" altLang="ko-KR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콘도 투숙객</a:t>
            </a:r>
            <a:r>
              <a:rPr kumimoji="0" lang="en-US" altLang="ko-KR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연수</a:t>
            </a:r>
            <a:r>
              <a:rPr kumimoji="0" lang="en-US" altLang="ko-KR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세미나</a:t>
            </a:r>
            <a:r>
              <a:rPr kumimoji="0" lang="en-US" altLang="ko-KR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을 위한 부대업장으로서 적정규모 개발을 통한 공간의 효율성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 관련 법규상 일반목욕장 영업허가로 인한 이용요금 제한성을 고려 과잉투자 배제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 물리적 작용을 최대한 활용할 수 있는 기능탕 설치로 건강증진 기능의 극대화 도모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 효율적 수처리 관리로써 비용절감 도모 </a:t>
            </a:r>
          </a:p>
        </p:txBody>
      </p:sp>
      <p:sp>
        <p:nvSpPr>
          <p:cNvPr id="79875" name="Text Box 3"/>
          <p:cNvSpPr txBox="1">
            <a:spLocks noChangeArrowheads="1"/>
          </p:cNvSpPr>
          <p:nvPr/>
        </p:nvSpPr>
        <p:spPr bwMode="auto">
          <a:xfrm>
            <a:off x="823913" y="3051175"/>
            <a:ext cx="6216650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kumimoji="0" lang="en-US" altLang="ko-KR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업무와 일상생활에서 벗어나 신체를 보강하고</a:t>
            </a:r>
            <a:r>
              <a:rPr kumimoji="0" lang="en-US" altLang="ko-KR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다음날 활력을 키우는 보양형 건강센터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 안정된 분위기 깔끔한 인테리어 시설에서 편하게 쉴 수 있는 기능을 취한다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 가족 및 동료와 함께 운동과 사우나 욕을 즐긴후 편하게 쉴수 있는 시설을 설치 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 각종 단체의 행사후 휴식과 피로회복의 공간 </a:t>
            </a:r>
            <a:r>
              <a:rPr kumimoji="0" lang="en-US" altLang="ko-KR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스트레스 해소효과 신장</a:t>
            </a:r>
            <a:r>
              <a:rPr kumimoji="0" lang="en-US" altLang="ko-KR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) </a:t>
            </a:r>
          </a:p>
        </p:txBody>
      </p:sp>
      <p:graphicFrame>
        <p:nvGraphicFramePr>
          <p:cNvPr id="92206" name="Group 46"/>
          <p:cNvGraphicFramePr>
            <a:graphicFrameLocks noGrp="1"/>
          </p:cNvGraphicFramePr>
          <p:nvPr/>
        </p:nvGraphicFramePr>
        <p:xfrm>
          <a:off x="823913" y="4217988"/>
          <a:ext cx="8305800" cy="438150"/>
        </p:xfrm>
        <a:graphic>
          <a:graphicData uri="http://schemas.openxmlformats.org/drawingml/2006/table">
            <a:tbl>
              <a:tblPr/>
              <a:tblGrid>
                <a:gridCol w="1660525"/>
                <a:gridCol w="1662112"/>
                <a:gridCol w="1660525"/>
                <a:gridCol w="1660525"/>
                <a:gridCol w="1662113"/>
              </a:tblGrid>
              <a:tr h="2190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구 분</a:t>
                      </a:r>
                    </a:p>
                  </a:txBody>
                  <a:tcPr marL="18000" marR="18000" marT="18016" marB="18016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사우나</a:t>
                      </a: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(</a:t>
                      </a: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남</a:t>
                      </a: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/</a:t>
                      </a: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녀</a:t>
                      </a: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)</a:t>
                      </a:r>
                    </a:p>
                  </a:txBody>
                  <a:tcPr marL="18000" marR="18000" marT="18016" marB="18016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찜질방</a:t>
                      </a:r>
                    </a:p>
                  </a:txBody>
                  <a:tcPr marL="18000" marR="18000" marT="18016" marB="18016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식 당</a:t>
                      </a:r>
                    </a:p>
                  </a:txBody>
                  <a:tcPr marL="18000" marR="18000" marT="18016" marB="18016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합 계</a:t>
                      </a:r>
                    </a:p>
                  </a:txBody>
                  <a:tcPr marL="18000" marR="18000" marT="18016" marB="18016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1907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면적</a:t>
                      </a:r>
                    </a:p>
                  </a:txBody>
                  <a:tcPr marL="18000" marR="18000" marT="18016" marB="18016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350</a:t>
                      </a: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평</a:t>
                      </a:r>
                    </a:p>
                  </a:txBody>
                  <a:tcPr marL="18000" marR="18000" marT="18016" marB="18016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150</a:t>
                      </a: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평</a:t>
                      </a:r>
                    </a:p>
                  </a:txBody>
                  <a:tcPr marL="18000" marR="18000" marT="18016" marB="18016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120</a:t>
                      </a: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평</a:t>
                      </a:r>
                    </a:p>
                  </a:txBody>
                  <a:tcPr marL="18000" marR="18000" marT="18016" marB="18016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620</a:t>
                      </a: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평</a:t>
                      </a:r>
                    </a:p>
                  </a:txBody>
                  <a:tcPr marL="18000" marR="18000" marT="18016" marB="18016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79894" name="Text Box 37"/>
          <p:cNvSpPr txBox="1">
            <a:spLocks noChangeArrowheads="1"/>
          </p:cNvSpPr>
          <p:nvPr/>
        </p:nvSpPr>
        <p:spPr bwMode="auto">
          <a:xfrm>
            <a:off x="849313" y="5268913"/>
            <a:ext cx="7116762" cy="823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kumimoji="0" lang="en-US" altLang="ko-KR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접객 서비스 충실화 및 콘도 회원의 이용요금 할인혜택을 통한 대회원 서비스 기능강화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 단체 연수</a:t>
            </a:r>
            <a:r>
              <a:rPr kumimoji="0" lang="en-US" altLang="ko-KR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세미나 유치시 패키지 상품에 포함시켜 이용을 제고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 서비스 무료화 </a:t>
            </a:r>
            <a:r>
              <a:rPr kumimoji="0" lang="en-US" altLang="ko-KR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소모품</a:t>
            </a:r>
            <a:r>
              <a:rPr kumimoji="0" lang="en-US" altLang="ko-KR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린넨용품 무료사용</a:t>
            </a:r>
            <a:r>
              <a:rPr kumimoji="0" lang="en-US" altLang="ko-KR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) </a:t>
            </a: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제공으로 상품가치 극대화 도모</a:t>
            </a:r>
          </a:p>
        </p:txBody>
      </p:sp>
      <p:sp>
        <p:nvSpPr>
          <p:cNvPr id="79895" name="TextBox 9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sz="1600">
                <a:latin typeface="HY울릉도M" panose="02030600000101010101" pitchFamily="18" charset="-127"/>
                <a:ea typeface="HY울릉도M" panose="02030600000101010101" pitchFamily="18" charset="-127"/>
              </a:rPr>
              <a:t>스파</a:t>
            </a:r>
            <a:r>
              <a:rPr kumimoji="0" lang="en-US" altLang="ko-KR" sz="1600">
                <a:latin typeface="HY울릉도M" panose="02030600000101010101" pitchFamily="18" charset="-127"/>
                <a:ea typeface="HY울릉도M" panose="02030600000101010101" pitchFamily="18" charset="-127"/>
              </a:rPr>
              <a:t>&amp;</a:t>
            </a:r>
            <a:r>
              <a:rPr kumimoji="0" lang="ko-KR" altLang="en-US" sz="1600">
                <a:latin typeface="HY울릉도M" panose="02030600000101010101" pitchFamily="18" charset="-127"/>
                <a:ea typeface="HY울릉도M" panose="02030600000101010101" pitchFamily="18" charset="-127"/>
              </a:rPr>
              <a:t>사우나 운영계획</a:t>
            </a:r>
          </a:p>
        </p:txBody>
      </p:sp>
      <p:sp>
        <p:nvSpPr>
          <p:cNvPr id="11" name="Text Box 96"/>
          <p:cNvSpPr txBox="1">
            <a:spLocks noChangeArrowheads="1"/>
          </p:cNvSpPr>
          <p:nvPr/>
        </p:nvSpPr>
        <p:spPr bwMode="auto">
          <a:xfrm>
            <a:off x="809625" y="1076325"/>
            <a:ext cx="11445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  <a:defRPr/>
            </a:pPr>
            <a:r>
              <a:rPr kumimoji="0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 기본방침</a:t>
            </a:r>
          </a:p>
        </p:txBody>
      </p:sp>
      <p:sp>
        <p:nvSpPr>
          <p:cNvPr id="12" name="Text Box 96"/>
          <p:cNvSpPr txBox="1">
            <a:spLocks noChangeArrowheads="1"/>
          </p:cNvSpPr>
          <p:nvPr/>
        </p:nvSpPr>
        <p:spPr bwMode="auto">
          <a:xfrm>
            <a:off x="809625" y="2665413"/>
            <a:ext cx="11445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  <a:defRPr/>
            </a:pPr>
            <a:r>
              <a:rPr kumimoji="0" lang="ko-KR" altLang="en-US" sz="160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 시설특징</a:t>
            </a:r>
            <a:endParaRPr kumimoji="0" lang="ko-KR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3" name="Text Box 96"/>
          <p:cNvSpPr txBox="1">
            <a:spLocks noChangeArrowheads="1"/>
          </p:cNvSpPr>
          <p:nvPr/>
        </p:nvSpPr>
        <p:spPr bwMode="auto">
          <a:xfrm>
            <a:off x="809625" y="4884738"/>
            <a:ext cx="11445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  <a:defRPr/>
            </a:pPr>
            <a:r>
              <a:rPr kumimoji="0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 운영방안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SKY  WORLD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3299" name="Group 115"/>
          <p:cNvGraphicFramePr>
            <a:graphicFrameLocks noGrp="1"/>
          </p:cNvGraphicFramePr>
          <p:nvPr/>
        </p:nvGraphicFramePr>
        <p:xfrm>
          <a:off x="869950" y="1428750"/>
          <a:ext cx="8259763" cy="1616670"/>
        </p:xfrm>
        <a:graphic>
          <a:graphicData uri="http://schemas.openxmlformats.org/drawingml/2006/table">
            <a:tbl>
              <a:tblPr/>
              <a:tblGrid>
                <a:gridCol w="2327275"/>
                <a:gridCol w="5932488"/>
              </a:tblGrid>
              <a:tr h="6057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판       촉</a:t>
                      </a:r>
                    </a:p>
                  </a:txBody>
                  <a:tcPr marL="18000" marR="18000" marT="17985" marB="17985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조기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Market Share 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확대를 위한 개관 전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.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후 판촉활동 강화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사전 광고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, 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홍보활동을 통한 개관전 인지도 확산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상품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, 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서비스 시설의 차별화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`</a:t>
                      </a:r>
                    </a:p>
                  </a:txBody>
                  <a:tcPr marL="18000" marR="18000" marT="17985" marB="17985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0572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식   음   료</a:t>
                      </a:r>
                    </a:p>
                  </a:txBody>
                  <a:tcPr marL="18000" marR="18000" marT="17985" marB="17985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고객편의를 중심으로 다양한 서비스 제공 → 최적의 서비스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원가관리를 통한 채산성 확보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독특한 멋과 개성적 공간 연출로 독자적 집객력 강화</a:t>
                      </a:r>
                    </a:p>
                  </a:txBody>
                  <a:tcPr marL="18000" marR="18000" marT="17985" marB="17985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0463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조       리</a:t>
                      </a:r>
                    </a:p>
                  </a:txBody>
                  <a:tcPr marL="18000" marR="18000" marT="17985" marB="17985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재자원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(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원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/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부재료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, 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시설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, 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사람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)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의 효율적 활동을 통한 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Cost Down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맛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, 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메뉴개발에 역점을 둔 연구풍토 조성</a:t>
                      </a:r>
                    </a:p>
                  </a:txBody>
                  <a:tcPr marL="18000" marR="18000" marT="17985" marB="17985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93423" name="Group 239"/>
          <p:cNvGraphicFramePr>
            <a:graphicFrameLocks noGrp="1"/>
          </p:cNvGraphicFramePr>
          <p:nvPr/>
        </p:nvGraphicFramePr>
        <p:xfrm>
          <a:off x="844550" y="3660775"/>
          <a:ext cx="8285163" cy="2433649"/>
        </p:xfrm>
        <a:graphic>
          <a:graphicData uri="http://schemas.openxmlformats.org/drawingml/2006/table">
            <a:tbl>
              <a:tblPr/>
              <a:tblGrid>
                <a:gridCol w="415925"/>
                <a:gridCol w="1230313"/>
                <a:gridCol w="1033462"/>
                <a:gridCol w="1120775"/>
                <a:gridCol w="1120775"/>
                <a:gridCol w="1122363"/>
                <a:gridCol w="1119187"/>
                <a:gridCol w="1122363"/>
              </a:tblGrid>
              <a:tr h="188387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위치</a:t>
                      </a:r>
                    </a:p>
                  </a:txBody>
                  <a:tcPr marL="90000" marR="90000" marT="17995" marB="17995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실명칭</a:t>
                      </a:r>
                    </a:p>
                  </a:txBody>
                  <a:tcPr marL="90000" marR="90000" marT="17995" marB="17995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명칭</a:t>
                      </a:r>
                    </a:p>
                  </a:txBody>
                  <a:tcPr marL="90000" marR="90000" marT="17995" marB="17995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면적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(㎡)</a:t>
                      </a:r>
                    </a:p>
                  </a:txBody>
                  <a:tcPr marL="90000" marR="90000" marT="17995" marB="17995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면적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(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평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)</a:t>
                      </a:r>
                    </a:p>
                  </a:txBody>
                  <a:tcPr marL="90000" marR="90000" marT="17995" marB="17995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수용인원</a:t>
                      </a:r>
                    </a:p>
                  </a:txBody>
                  <a:tcPr marL="90000" marR="90000" marT="17995" marB="17995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18838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최대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(1.43㎡/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인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)</a:t>
                      </a:r>
                    </a:p>
                  </a:txBody>
                  <a:tcPr marL="90000" marR="90000" marT="17995" marB="17995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적정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(1.63㎡/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인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)</a:t>
                      </a:r>
                    </a:p>
                  </a:txBody>
                  <a:tcPr marL="90000" marR="90000" marT="17995" marB="17995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최소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(1.91㎡/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인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)</a:t>
                      </a:r>
                    </a:p>
                  </a:txBody>
                  <a:tcPr marL="90000" marR="90000" marT="17995" marB="17995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28541"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2F.</a:t>
                      </a:r>
                    </a:p>
                  </a:txBody>
                  <a:tcPr marL="90000" marR="90000" marT="17995" marB="17995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컨 벤 션</a:t>
                      </a:r>
                    </a:p>
                  </a:txBody>
                  <a:tcPr marL="90000" marR="90000" marT="17995" marB="17995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대연회장</a:t>
                      </a:r>
                    </a:p>
                  </a:txBody>
                  <a:tcPr marL="90000" marR="90000" marT="17995" marB="17995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474.347</a:t>
                      </a:r>
                    </a:p>
                  </a:txBody>
                  <a:tcPr marL="90000" marR="90000" marT="17995" marB="17995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143</a:t>
                      </a:r>
                    </a:p>
                  </a:txBody>
                  <a:tcPr marL="90000" marR="90000" marT="17995" marB="17995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331</a:t>
                      </a:r>
                    </a:p>
                  </a:txBody>
                  <a:tcPr marL="90000" marR="90000" marT="17995" marB="17995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293</a:t>
                      </a:r>
                    </a:p>
                  </a:txBody>
                  <a:tcPr marL="90000" marR="90000" marT="17995" marB="17995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248</a:t>
                      </a:r>
                    </a:p>
                  </a:txBody>
                  <a:tcPr marL="90000" marR="90000" marT="17995" marB="17995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541">
                <a:tc rowSpan="8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1F.</a:t>
                      </a:r>
                    </a:p>
                  </a:txBody>
                  <a:tcPr marL="90000" marR="90000" marT="17995" marB="17995" anchor="ctr" anchorCtr="1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8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회의실 및 </a:t>
                      </a:r>
                      <a:endParaRPr kumimoji="1" lang="en-US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전시실</a:t>
                      </a:r>
                      <a:endParaRPr kumimoji="1" lang="en-US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문화예술실</a:t>
                      </a:r>
                      <a:endParaRPr kumimoji="1" lang="en-US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marL="0" marR="0" lvl="0" indent="0" algn="ctr" defTabSz="914400" rtl="0" eaLnBrk="1" fontAlgn="ctr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공연실</a:t>
                      </a:r>
                      <a:endParaRPr kumimoji="1" lang="en-US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L="90000" marR="90000" marT="17995" marB="17995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중회의실</a:t>
                      </a:r>
                    </a:p>
                  </a:txBody>
                  <a:tcPr marL="90000" marR="90000" marT="17995" marB="17995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177.028</a:t>
                      </a:r>
                    </a:p>
                  </a:txBody>
                  <a:tcPr marL="90000" marR="90000" marT="17995" marB="17995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54</a:t>
                      </a:r>
                    </a:p>
                  </a:txBody>
                  <a:tcPr marL="90000" marR="90000" marT="17995" marB="17995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124</a:t>
                      </a:r>
                    </a:p>
                  </a:txBody>
                  <a:tcPr marL="90000" marR="90000" marT="17995" marB="17995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109</a:t>
                      </a:r>
                    </a:p>
                  </a:txBody>
                  <a:tcPr marL="90000" marR="90000" marT="17995" marB="17995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93</a:t>
                      </a:r>
                    </a:p>
                  </a:txBody>
                  <a:tcPr marL="90000" marR="90000" marT="17995" marB="17995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5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소회의실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</a:t>
                      </a:r>
                      <a:endParaRPr kumimoji="1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L="90000" marR="90000" marT="17995" marB="17995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119.754</a:t>
                      </a:r>
                    </a:p>
                  </a:txBody>
                  <a:tcPr marL="90000" marR="90000" marT="17995" marB="17995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36</a:t>
                      </a:r>
                    </a:p>
                  </a:txBody>
                  <a:tcPr marL="90000" marR="90000" marT="17995" marB="17995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84</a:t>
                      </a:r>
                    </a:p>
                  </a:txBody>
                  <a:tcPr marL="90000" marR="90000" marT="17995" marB="17995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109</a:t>
                      </a:r>
                    </a:p>
                  </a:txBody>
                  <a:tcPr marL="90000" marR="90000" marT="17995" marB="17995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63</a:t>
                      </a:r>
                    </a:p>
                  </a:txBody>
                  <a:tcPr marL="90000" marR="90000" marT="17995" marB="17995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5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소회의실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</a:t>
                      </a:r>
                      <a:endParaRPr kumimoji="1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L="90000" marR="90000" marT="17995" marB="17995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119.754</a:t>
                      </a:r>
                    </a:p>
                  </a:txBody>
                  <a:tcPr marL="90000" marR="90000" marT="17995" marB="17995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36</a:t>
                      </a:r>
                    </a:p>
                  </a:txBody>
                  <a:tcPr marL="90000" marR="90000" marT="17995" marB="17995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84</a:t>
                      </a:r>
                    </a:p>
                  </a:txBody>
                  <a:tcPr marL="90000" marR="90000" marT="17995" marB="17995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74</a:t>
                      </a:r>
                    </a:p>
                  </a:txBody>
                  <a:tcPr marL="90000" marR="90000" marT="17995" marB="17995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63</a:t>
                      </a:r>
                    </a:p>
                  </a:txBody>
                  <a:tcPr marL="90000" marR="90000" marT="17995" marB="17995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5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소회의실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3</a:t>
                      </a:r>
                      <a:endParaRPr kumimoji="1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L="90000" marR="90000" marT="17995" marB="17995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119.754</a:t>
                      </a:r>
                    </a:p>
                  </a:txBody>
                  <a:tcPr marL="90000" marR="90000" marT="17995" marB="17995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36</a:t>
                      </a:r>
                    </a:p>
                  </a:txBody>
                  <a:tcPr marL="90000" marR="90000" marT="17995" marB="17995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84</a:t>
                      </a:r>
                    </a:p>
                  </a:txBody>
                  <a:tcPr marL="90000" marR="90000" marT="17995" marB="17995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74</a:t>
                      </a:r>
                    </a:p>
                  </a:txBody>
                  <a:tcPr marL="90000" marR="90000" marT="17995" marB="17995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63</a:t>
                      </a:r>
                    </a:p>
                  </a:txBody>
                  <a:tcPr marL="90000" marR="90000" marT="17995" marB="17995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5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중연회장</a:t>
                      </a:r>
                    </a:p>
                  </a:txBody>
                  <a:tcPr marL="90000" marR="90000" marT="17995" marB="17995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177.028</a:t>
                      </a:r>
                    </a:p>
                  </a:txBody>
                  <a:tcPr marL="90000" marR="90000" marT="17995" marB="17995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54</a:t>
                      </a:r>
                    </a:p>
                  </a:txBody>
                  <a:tcPr marL="90000" marR="90000" marT="17995" marB="17995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124</a:t>
                      </a:r>
                    </a:p>
                  </a:txBody>
                  <a:tcPr marL="90000" marR="90000" marT="17995" marB="17995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109</a:t>
                      </a:r>
                    </a:p>
                  </a:txBody>
                  <a:tcPr marL="90000" marR="90000" marT="17995" marB="17995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93</a:t>
                      </a:r>
                    </a:p>
                  </a:txBody>
                  <a:tcPr marL="90000" marR="90000" marT="17995" marB="17995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5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소연회장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1~3</a:t>
                      </a:r>
                      <a:endParaRPr kumimoji="1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L="90000" marR="90000" marT="17995" marB="17995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119.754</a:t>
                      </a:r>
                    </a:p>
                  </a:txBody>
                  <a:tcPr marL="90000" marR="90000" marT="17995" marB="17995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36</a:t>
                      </a:r>
                    </a:p>
                  </a:txBody>
                  <a:tcPr marL="90000" marR="90000" marT="17995" marB="17995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84</a:t>
                      </a:r>
                    </a:p>
                  </a:txBody>
                  <a:tcPr marL="90000" marR="90000" marT="17995" marB="17995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74</a:t>
                      </a:r>
                    </a:p>
                  </a:txBody>
                  <a:tcPr marL="90000" marR="90000" marT="17995" marB="17995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63</a:t>
                      </a:r>
                    </a:p>
                  </a:txBody>
                  <a:tcPr marL="90000" marR="90000" marT="17995" marB="17995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5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전시실</a:t>
                      </a:r>
                    </a:p>
                  </a:txBody>
                  <a:tcPr marL="90000" marR="90000" marT="17995" marB="17995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119.754 </a:t>
                      </a:r>
                    </a:p>
                  </a:txBody>
                  <a:tcPr marL="90000" marR="90000" marT="17995" marB="17995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36</a:t>
                      </a:r>
                    </a:p>
                  </a:txBody>
                  <a:tcPr marL="90000" marR="90000" marT="17995" marB="17995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84</a:t>
                      </a:r>
                    </a:p>
                  </a:txBody>
                  <a:tcPr marL="90000" marR="90000" marT="17995" marB="17995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74</a:t>
                      </a:r>
                    </a:p>
                  </a:txBody>
                  <a:tcPr marL="90000" marR="90000" marT="17995" marB="17995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63</a:t>
                      </a:r>
                    </a:p>
                  </a:txBody>
                  <a:tcPr marL="90000" marR="90000" marT="17995" marB="17995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2854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전시실</a:t>
                      </a:r>
                    </a:p>
                  </a:txBody>
                  <a:tcPr marL="90000" marR="90000" marT="17995" marB="17995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119.754</a:t>
                      </a:r>
                    </a:p>
                  </a:txBody>
                  <a:tcPr marL="90000" marR="90000" marT="17995" marB="17995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36</a:t>
                      </a:r>
                    </a:p>
                  </a:txBody>
                  <a:tcPr marL="90000" marR="90000" marT="17995" marB="17995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84</a:t>
                      </a:r>
                    </a:p>
                  </a:txBody>
                  <a:tcPr marL="90000" marR="90000" marT="17995" marB="17995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74</a:t>
                      </a:r>
                    </a:p>
                  </a:txBody>
                  <a:tcPr marL="90000" marR="90000" marT="17995" marB="17995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ts val="12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63</a:t>
                      </a:r>
                    </a:p>
                  </a:txBody>
                  <a:tcPr marL="90000" marR="90000" marT="17995" marB="17995" anchor="ctr" anchorCtr="1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0997" name="TextBox 6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sz="1600">
                <a:latin typeface="HY울릉도M" panose="02030600000101010101" pitchFamily="18" charset="-127"/>
                <a:ea typeface="HY울릉도M" panose="02030600000101010101" pitchFamily="18" charset="-127"/>
              </a:rPr>
              <a:t>컨벤션 운영계획</a:t>
            </a:r>
          </a:p>
        </p:txBody>
      </p:sp>
      <p:sp>
        <p:nvSpPr>
          <p:cNvPr id="8" name="Text Box 96"/>
          <p:cNvSpPr txBox="1">
            <a:spLocks noChangeArrowheads="1"/>
          </p:cNvSpPr>
          <p:nvPr/>
        </p:nvSpPr>
        <p:spPr bwMode="auto">
          <a:xfrm>
            <a:off x="819150" y="3308350"/>
            <a:ext cx="11445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  <a:defRPr/>
            </a:pPr>
            <a:r>
              <a:rPr kumimoji="0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 시설현황</a:t>
            </a:r>
          </a:p>
        </p:txBody>
      </p:sp>
      <p:sp>
        <p:nvSpPr>
          <p:cNvPr id="9" name="Text Box 96"/>
          <p:cNvSpPr txBox="1">
            <a:spLocks noChangeArrowheads="1"/>
          </p:cNvSpPr>
          <p:nvPr/>
        </p:nvSpPr>
        <p:spPr bwMode="auto">
          <a:xfrm>
            <a:off x="817563" y="1076325"/>
            <a:ext cx="11445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  <a:defRPr/>
            </a:pPr>
            <a:r>
              <a:rPr kumimoji="0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 기본방침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SKY  WORLD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4277" name="Group 69"/>
          <p:cNvGraphicFramePr>
            <a:graphicFrameLocks noGrp="1"/>
          </p:cNvGraphicFramePr>
          <p:nvPr/>
        </p:nvGraphicFramePr>
        <p:xfrm>
          <a:off x="844550" y="1412875"/>
          <a:ext cx="8285163" cy="2384426"/>
        </p:xfrm>
        <a:graphic>
          <a:graphicData uri="http://schemas.openxmlformats.org/drawingml/2006/table">
            <a:tbl>
              <a:tblPr/>
              <a:tblGrid>
                <a:gridCol w="947738"/>
                <a:gridCol w="1644650"/>
                <a:gridCol w="1943100"/>
                <a:gridCol w="3749675"/>
              </a:tblGrid>
              <a:tr h="2756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구   분</a:t>
                      </a:r>
                    </a:p>
                  </a:txBody>
                  <a:tcPr marL="54000" marR="54000" marT="54009" marB="54009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주 요 거 래 선</a:t>
                      </a:r>
                    </a:p>
                  </a:txBody>
                  <a:tcPr marL="54000" marR="54000" marT="54009" marB="54009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판 매 상 품</a:t>
                      </a:r>
                    </a:p>
                  </a:txBody>
                  <a:tcPr marL="54000" marR="54000" marT="54009" marB="54009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판         촉         활        동</a:t>
                      </a:r>
                    </a:p>
                  </a:txBody>
                  <a:tcPr marL="54000" marR="54000" marT="54009" marB="54009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879286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기업체</a:t>
                      </a:r>
                    </a:p>
                  </a:txBody>
                  <a:tcPr marL="54000" marR="54000" marT="54009" marB="54009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기업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/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법인체 관계자</a:t>
                      </a:r>
                    </a:p>
                    <a:p>
                      <a:pPr marL="87313" marR="0" lvl="0" indent="-87313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카드사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, 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백화점</a:t>
                      </a:r>
                    </a:p>
                    <a:p>
                      <a:pPr marL="87313" marR="0" lvl="0" indent="-87313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외국인 기업</a:t>
                      </a:r>
                    </a:p>
                    <a:p>
                      <a:pPr marL="87313" marR="0" lvl="0" indent="-87313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연수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/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교육 대행사</a:t>
                      </a:r>
                    </a:p>
                  </a:txBody>
                  <a:tcPr marL="54000" marR="54000" marT="54009" marB="54009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세미나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연수상품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인센티브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기획상품</a:t>
                      </a:r>
                    </a:p>
                  </a:txBody>
                  <a:tcPr marL="54000" marR="54000" marT="54009" marB="54009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거래선 리스트 및 관련상품 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P.M 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활동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직접방문 판촉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주중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/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비수기 상품개발 판촉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(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회원 팩키지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, 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기획상품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)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경쟁업체 판매정보 수집</a:t>
                      </a:r>
                    </a:p>
                  </a:txBody>
                  <a:tcPr marL="54000" marR="54000" marT="54009" marB="54009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단체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/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협회</a:t>
                      </a:r>
                    </a:p>
                  </a:txBody>
                  <a:tcPr marL="54000" marR="54000" marT="54009" marB="54009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공공기관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지방자치단체</a:t>
                      </a:r>
                    </a:p>
                  </a:txBody>
                  <a:tcPr marL="54000" marR="54000" marT="54009" marB="54009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세미나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컨벤션</a:t>
                      </a:r>
                    </a:p>
                  </a:txBody>
                  <a:tcPr marL="54000" marR="54000" marT="54009" marB="54009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컨벤션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&amp;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세미나 연간 카렌다 작성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, 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정보관리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세미나 팩케지 개발 및 판촉</a:t>
                      </a:r>
                    </a:p>
                  </a:txBody>
                  <a:tcPr marL="54000" marR="54000" marT="54009" marB="54009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756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여행사</a:t>
                      </a:r>
                    </a:p>
                  </a:txBody>
                  <a:tcPr marL="54000" marR="54000" marT="54009" marB="54009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국내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. 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외 여행사 </a:t>
                      </a:r>
                    </a:p>
                  </a:txBody>
                  <a:tcPr marL="54000" marR="54000" marT="54009" marB="54009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팩키지 투어</a:t>
                      </a:r>
                    </a:p>
                  </a:txBody>
                  <a:tcPr marL="54000" marR="54000" marT="54009" marB="54009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주중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/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비수기 상품개발 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(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일본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,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대만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,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홍콩 여행사 판촉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)</a:t>
                      </a:r>
                    </a:p>
                  </a:txBody>
                  <a:tcPr marL="54000" marR="54000" marT="54009" marB="54009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7688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일반개인</a:t>
                      </a:r>
                    </a:p>
                  </a:txBody>
                  <a:tcPr marL="54000" marR="54000" marT="54009" marB="54009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개인고객</a:t>
                      </a:r>
                    </a:p>
                  </a:txBody>
                  <a:tcPr marL="54000" marR="54000" marT="54009" marB="54009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친목단체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/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가족모임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.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예식</a:t>
                      </a:r>
                    </a:p>
                  </a:txBody>
                  <a:tcPr marL="54000" marR="54000" marT="54009" marB="54009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VIP 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고객확보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, 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정기적으로 이벤트 개최</a:t>
                      </a:r>
                      <a:endParaRPr kumimoji="1" lang="en-US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계절별 스포츠 팩키지 프로그램 개발</a:t>
                      </a:r>
                    </a:p>
                  </a:txBody>
                  <a:tcPr marL="54000" marR="54000" marT="54009" marB="54009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1952" name="Rectangle 42"/>
          <p:cNvSpPr>
            <a:spLocks noChangeArrowheads="1"/>
          </p:cNvSpPr>
          <p:nvPr/>
        </p:nvSpPr>
        <p:spPr bwMode="auto">
          <a:xfrm>
            <a:off x="811213" y="1125538"/>
            <a:ext cx="8462962" cy="287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 marL="2286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buFont typeface="Wingdings" panose="05000000000000000000" pitchFamily="2" charset="2"/>
              <a:buChar char="v"/>
            </a:pP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판촉</a:t>
            </a:r>
            <a:r>
              <a:rPr kumimoji="0" lang="en-US" altLang="ko-KR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(</a:t>
            </a: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판매</a:t>
            </a:r>
            <a:r>
              <a:rPr kumimoji="0" lang="en-US" altLang="ko-KR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예약</a:t>
            </a:r>
            <a:r>
              <a:rPr kumimoji="0" lang="en-US" altLang="ko-KR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/</a:t>
            </a: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홍보</a:t>
            </a:r>
            <a:r>
              <a:rPr kumimoji="0" lang="en-US" altLang="ko-KR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</p:txBody>
      </p:sp>
      <p:sp>
        <p:nvSpPr>
          <p:cNvPr id="81953" name="Rectangle 44"/>
          <p:cNvSpPr>
            <a:spLocks noChangeArrowheads="1"/>
          </p:cNvSpPr>
          <p:nvPr/>
        </p:nvSpPr>
        <p:spPr bwMode="auto">
          <a:xfrm>
            <a:off x="831850" y="3786188"/>
            <a:ext cx="6858000" cy="2000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268288" indent="-889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40000"/>
              </a:lnSpc>
              <a:buFont typeface="Wingdings" panose="05000000000000000000" pitchFamily="2" charset="2"/>
              <a:buChar char="v"/>
            </a:pPr>
            <a:r>
              <a:rPr kumimoji="0" lang="en-US" altLang="ko-KR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식음료</a:t>
            </a:r>
          </a:p>
          <a:p>
            <a:pPr lvl="1" eaLnBrk="1" hangingPunct="1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필수인원으로 구성 </a:t>
            </a:r>
            <a:r>
              <a:rPr kumimoji="0" lang="en-US" altLang="ko-KR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(Jop Scheduling </a:t>
            </a: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수립과 비정규직원의 적극 활용</a:t>
            </a:r>
            <a:r>
              <a:rPr kumimoji="0" lang="en-US" altLang="ko-KR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pPr lvl="1" eaLnBrk="1" hangingPunct="1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세트 메뉴</a:t>
            </a:r>
            <a:r>
              <a:rPr kumimoji="0" lang="en-US" altLang="ko-KR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상품특성 강조메뉴</a:t>
            </a:r>
            <a:r>
              <a:rPr kumimoji="0" lang="en-US" altLang="ko-KR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수요창출 전략 메뉴 등 다양한 메뉴 플래닝 전개</a:t>
            </a:r>
          </a:p>
          <a:p>
            <a:pPr eaLnBrk="1" hangingPunct="1">
              <a:lnSpc>
                <a:spcPct val="140000"/>
              </a:lnSpc>
              <a:buFont typeface="Wingdings" panose="05000000000000000000" pitchFamily="2" charset="2"/>
              <a:buChar char="v"/>
            </a:pPr>
            <a:endParaRPr kumimoji="0" lang="ko-KR" altLang="en-US" sz="120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pPr eaLnBrk="1" hangingPunct="1">
              <a:lnSpc>
                <a:spcPct val="140000"/>
              </a:lnSpc>
              <a:buFont typeface="Wingdings" panose="05000000000000000000" pitchFamily="2" charset="2"/>
              <a:buChar char="v"/>
            </a:pP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 조리</a:t>
            </a:r>
          </a:p>
          <a:p>
            <a:pPr lvl="1" eaLnBrk="1" hangingPunct="1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표준 </a:t>
            </a:r>
            <a:r>
              <a:rPr kumimoji="0" lang="en-US" altLang="ko-KR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Recipe</a:t>
            </a: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에 의한 균일 제품 생산과 원가관리 의식 고취</a:t>
            </a:r>
          </a:p>
          <a:p>
            <a:pPr lvl="1" eaLnBrk="1" hangingPunct="1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식자재는 되도록 전처리가 된 것을 사용</a:t>
            </a:r>
            <a:r>
              <a:rPr kumimoji="0" lang="en-US" altLang="ko-KR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규격화 함으로써 인력 효율을 기함</a:t>
            </a:r>
          </a:p>
          <a:p>
            <a:pPr lvl="1" eaLnBrk="1" hangingPunct="1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업무전산화 및 목표원가제도 도입으로 불필요한 업무 과감히 제거</a:t>
            </a:r>
          </a:p>
          <a:p>
            <a:pPr lvl="1" eaLnBrk="1" hangingPunct="1">
              <a:lnSpc>
                <a:spcPct val="140000"/>
              </a:lnSpc>
              <a:buFont typeface="Wingdings" panose="05000000000000000000" pitchFamily="2" charset="2"/>
              <a:buChar char="§"/>
            </a:pP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단순업무의 </a:t>
            </a:r>
            <a:r>
              <a:rPr kumimoji="0" lang="en-US" altLang="ko-KR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Part Timer, </a:t>
            </a:r>
            <a:r>
              <a:rPr kumimoji="0" lang="ko-KR" altLang="en-US" sz="1200">
                <a:latin typeface="휴먼모음T" panose="02030504000101010101" pitchFamily="18" charset="-127"/>
                <a:ea typeface="휴먼모음T" panose="02030504000101010101" pitchFamily="18" charset="-127"/>
              </a:rPr>
              <a:t>용역 적극 활용으로 인력활용의 효율성 제고</a:t>
            </a:r>
          </a:p>
        </p:txBody>
      </p:sp>
      <p:sp>
        <p:nvSpPr>
          <p:cNvPr id="81954" name="TextBox 6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sz="1600">
                <a:latin typeface="HY울릉도M" panose="02030600000101010101" pitchFamily="18" charset="-127"/>
                <a:ea typeface="HY울릉도M" panose="02030600000101010101" pitchFamily="18" charset="-127"/>
              </a:rPr>
              <a:t>컨벤션 운영계획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SKY  WORLD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Text Box 2"/>
          <p:cNvSpPr txBox="1">
            <a:spLocks noChangeArrowheads="1"/>
          </p:cNvSpPr>
          <p:nvPr/>
        </p:nvSpPr>
        <p:spPr bwMode="auto">
          <a:xfrm>
            <a:off x="762000" y="1000125"/>
            <a:ext cx="9144000" cy="1222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55000"/>
              </a:lnSpc>
              <a:buFont typeface="Wingdings" panose="05000000000000000000" pitchFamily="2" charset="2"/>
              <a:buChar char="Ø"/>
            </a:pPr>
            <a:r>
              <a:rPr kumimoji="0" lang="en-US" altLang="ko-KR" sz="120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ko-KR" altLang="en-US" sz="1200">
                <a:latin typeface="HY울릉도M" panose="02030600000101010101" pitchFamily="18" charset="-127"/>
                <a:ea typeface="HY울릉도M" panose="02030600000101010101" pitchFamily="18" charset="-127"/>
              </a:rPr>
              <a:t>고객편의를 중심으로한 다양한 서비스 제공</a:t>
            </a:r>
            <a:r>
              <a:rPr kumimoji="0" lang="en-US" altLang="ko-KR" sz="1200">
                <a:latin typeface="HY울릉도M" panose="02030600000101010101" pitchFamily="18" charset="-127"/>
                <a:ea typeface="HY울릉도M" panose="02030600000101010101" pitchFamily="18" charset="-127"/>
              </a:rPr>
              <a:t>(</a:t>
            </a:r>
            <a:r>
              <a:rPr kumimoji="0" lang="ko-KR" altLang="en-US" sz="1200">
                <a:latin typeface="HY울릉도M" panose="02030600000101010101" pitchFamily="18" charset="-127"/>
                <a:ea typeface="HY울릉도M" panose="02030600000101010101" pitchFamily="18" charset="-127"/>
              </a:rPr>
              <a:t>소규모 </a:t>
            </a:r>
            <a:r>
              <a:rPr kumimoji="0" lang="en-US" altLang="ko-KR" sz="1200">
                <a:latin typeface="HY울릉도M" panose="02030600000101010101" pitchFamily="18" charset="-127"/>
                <a:ea typeface="HY울릉도M" panose="02030600000101010101" pitchFamily="18" charset="-127"/>
              </a:rPr>
              <a:t>Group </a:t>
            </a:r>
            <a:r>
              <a:rPr kumimoji="0" lang="ko-KR" altLang="en-US" sz="1200">
                <a:latin typeface="HY울릉도M" panose="02030600000101010101" pitchFamily="18" charset="-127"/>
                <a:ea typeface="HY울릉도M" panose="02030600000101010101" pitchFamily="18" charset="-127"/>
              </a:rPr>
              <a:t>투숙객을 위한 조식 뷔페식당 운영</a:t>
            </a:r>
            <a:r>
              <a:rPr kumimoji="0" lang="en-US" altLang="ko-KR" sz="1200">
                <a:latin typeface="HY울릉도M" panose="02030600000101010101" pitchFamily="18" charset="-127"/>
                <a:ea typeface="HY울릉도M" panose="02030600000101010101" pitchFamily="18" charset="-127"/>
              </a:rPr>
              <a:t>)</a:t>
            </a:r>
          </a:p>
          <a:p>
            <a:pPr eaLnBrk="1" hangingPunct="1">
              <a:lnSpc>
                <a:spcPct val="155000"/>
              </a:lnSpc>
              <a:buFont typeface="Wingdings" panose="05000000000000000000" pitchFamily="2" charset="2"/>
              <a:buChar char="Ø"/>
            </a:pPr>
            <a:r>
              <a:rPr kumimoji="0" lang="en-US" altLang="ko-KR" sz="120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ko-KR" altLang="en-US" sz="1200">
                <a:latin typeface="HY울릉도M" panose="02030600000101010101" pitchFamily="18" charset="-127"/>
                <a:ea typeface="HY울릉도M" panose="02030600000101010101" pitchFamily="18" charset="-127"/>
              </a:rPr>
              <a:t>원가관리를 통한 채산성 확보</a:t>
            </a:r>
          </a:p>
          <a:p>
            <a:pPr eaLnBrk="1" hangingPunct="1">
              <a:lnSpc>
                <a:spcPct val="155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>
                <a:latin typeface="HY울릉도M" panose="02030600000101010101" pitchFamily="18" charset="-127"/>
                <a:ea typeface="HY울릉도M" panose="02030600000101010101" pitchFamily="18" charset="-127"/>
              </a:rPr>
              <a:t> 콘도별 개발 컨셉에 적합한 독특한 멋과 개성적 공간연출로 독자적 집객력 강화</a:t>
            </a:r>
          </a:p>
          <a:p>
            <a:pPr eaLnBrk="1" hangingPunct="1">
              <a:lnSpc>
                <a:spcPct val="155000"/>
              </a:lnSpc>
              <a:buFont typeface="Wingdings" panose="05000000000000000000" pitchFamily="2" charset="2"/>
              <a:buChar char="Ø"/>
            </a:pPr>
            <a:r>
              <a:rPr kumimoji="0" lang="ko-KR" altLang="en-US" sz="1200">
                <a:latin typeface="HY울릉도M" panose="02030600000101010101" pitchFamily="18" charset="-127"/>
                <a:ea typeface="HY울릉도M" panose="02030600000101010101" pitchFamily="18" charset="-127"/>
              </a:rPr>
              <a:t> 최적의 서비스 제공</a:t>
            </a:r>
          </a:p>
        </p:txBody>
      </p:sp>
      <p:graphicFrame>
        <p:nvGraphicFramePr>
          <p:cNvPr id="95276" name="Group 44"/>
          <p:cNvGraphicFramePr>
            <a:graphicFrameLocks noGrp="1"/>
          </p:cNvGraphicFramePr>
          <p:nvPr/>
        </p:nvGraphicFramePr>
        <p:xfrm>
          <a:off x="849313" y="3041650"/>
          <a:ext cx="8280400" cy="1179513"/>
        </p:xfrm>
        <a:graphic>
          <a:graphicData uri="http://schemas.openxmlformats.org/drawingml/2006/table">
            <a:tbl>
              <a:tblPr/>
              <a:tblGrid>
                <a:gridCol w="2071687"/>
                <a:gridCol w="2068513"/>
                <a:gridCol w="2071687"/>
                <a:gridCol w="2068513"/>
              </a:tblGrid>
              <a:tr h="37623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항     목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내  용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계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비   고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7465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면     적 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140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평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140</a:t>
                      </a: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평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면  적 </a:t>
                      </a: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: </a:t>
                      </a: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주방면적 포함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원단위 </a:t>
                      </a: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: 2.2㎡/</a:t>
                      </a: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석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28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좌 석 수</a:t>
                      </a:r>
                    </a:p>
                  </a:txBody>
                  <a:tcPr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140</a:t>
                      </a: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석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140</a:t>
                      </a: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석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7" name="Text Box 96"/>
          <p:cNvSpPr txBox="1">
            <a:spLocks noChangeArrowheads="1"/>
          </p:cNvSpPr>
          <p:nvPr/>
        </p:nvSpPr>
        <p:spPr bwMode="auto">
          <a:xfrm>
            <a:off x="881063" y="2660650"/>
            <a:ext cx="11445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  <a:defRPr/>
            </a:pPr>
            <a:r>
              <a:rPr kumimoji="0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 시설현황</a:t>
            </a:r>
          </a:p>
        </p:txBody>
      </p:sp>
      <p:sp>
        <p:nvSpPr>
          <p:cNvPr id="82967" name="TextBox 7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sz="1600">
                <a:latin typeface="HY울릉도M" panose="02030600000101010101" pitchFamily="18" charset="-127"/>
                <a:ea typeface="HY울릉도M" panose="02030600000101010101" pitchFamily="18" charset="-127"/>
              </a:rPr>
              <a:t>뷔페 식당 운영계획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SKY  WORLD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0" name="Text Box 2"/>
          <p:cNvSpPr txBox="1">
            <a:spLocks noChangeArrowheads="1"/>
          </p:cNvSpPr>
          <p:nvPr/>
        </p:nvSpPr>
        <p:spPr bwMode="auto">
          <a:xfrm>
            <a:off x="849313" y="1133475"/>
            <a:ext cx="8280400" cy="1647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kumimoji="0" lang="en-US" altLang="ko-KR" sz="1200">
                <a:latin typeface="HY울릉도M" panose="02030600000101010101" pitchFamily="18" charset="-127"/>
                <a:ea typeface="HY울릉도M" panose="02030600000101010101" pitchFamily="18" charset="-127"/>
              </a:rPr>
              <a:t> SET </a:t>
            </a:r>
            <a:r>
              <a:rPr kumimoji="0" lang="ko-KR" altLang="en-US" sz="1200">
                <a:latin typeface="HY울릉도M" panose="02030600000101010101" pitchFamily="18" charset="-127"/>
                <a:ea typeface="HY울릉도M" panose="02030600000101010101" pitchFamily="18" charset="-127"/>
              </a:rPr>
              <a:t>메뉴</a:t>
            </a:r>
            <a:r>
              <a:rPr kumimoji="0" lang="en-US" altLang="ko-KR" sz="1200">
                <a:latin typeface="HY울릉도M" panose="02030600000101010101" pitchFamily="18" charset="-127"/>
                <a:ea typeface="HY울릉도M" panose="02030600000101010101" pitchFamily="18" charset="-127"/>
              </a:rPr>
              <a:t>, </a:t>
            </a:r>
            <a:r>
              <a:rPr kumimoji="0" lang="ko-KR" altLang="en-US" sz="1200">
                <a:latin typeface="HY울릉도M" panose="02030600000101010101" pitchFamily="18" charset="-127"/>
                <a:ea typeface="HY울릉도M" panose="02030600000101010101" pitchFamily="18" charset="-127"/>
              </a:rPr>
              <a:t>상품특성 강조 메뉴</a:t>
            </a:r>
            <a:r>
              <a:rPr kumimoji="0" lang="en-US" altLang="ko-KR" sz="1200">
                <a:latin typeface="HY울릉도M" panose="02030600000101010101" pitchFamily="18" charset="-127"/>
                <a:ea typeface="HY울릉도M" panose="02030600000101010101" pitchFamily="18" charset="-127"/>
              </a:rPr>
              <a:t>, </a:t>
            </a:r>
            <a:r>
              <a:rPr kumimoji="0" lang="ko-KR" altLang="en-US" sz="1200">
                <a:latin typeface="HY울릉도M" panose="02030600000101010101" pitchFamily="18" charset="-127"/>
                <a:ea typeface="HY울릉도M" panose="02030600000101010101" pitchFamily="18" charset="-127"/>
              </a:rPr>
              <a:t>수요창출 전략 메뉴 등 다양한  </a:t>
            </a:r>
            <a:r>
              <a:rPr kumimoji="0" lang="en-US" altLang="ko-KR" sz="1200">
                <a:latin typeface="HY울릉도M" panose="02030600000101010101" pitchFamily="18" charset="-127"/>
                <a:ea typeface="HY울릉도M" panose="02030600000101010101" pitchFamily="18" charset="-127"/>
              </a:rPr>
              <a:t>Menu Planning </a:t>
            </a:r>
            <a:r>
              <a:rPr kumimoji="0" lang="ko-KR" altLang="en-US" sz="1200">
                <a:latin typeface="HY울릉도M" panose="02030600000101010101" pitchFamily="18" charset="-127"/>
                <a:ea typeface="HY울릉도M" panose="02030600000101010101" pitchFamily="18" charset="-127"/>
              </a:rPr>
              <a:t>전개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kumimoji="0" lang="ko-KR" altLang="en-US" sz="120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1200">
                <a:latin typeface="HY울릉도M" panose="02030600000101010101" pitchFamily="18" charset="-127"/>
                <a:ea typeface="HY울릉도M" panose="02030600000101010101" pitchFamily="18" charset="-127"/>
              </a:rPr>
              <a:t>Happy Hour </a:t>
            </a:r>
            <a:r>
              <a:rPr kumimoji="0" lang="ko-KR" altLang="en-US" sz="1200">
                <a:latin typeface="HY울릉도M" panose="02030600000101010101" pitchFamily="18" charset="-127"/>
                <a:ea typeface="HY울릉도M" panose="02030600000101010101" pitchFamily="18" charset="-127"/>
              </a:rPr>
              <a:t>할인 등 시간대별 다양한 가격할인정책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kumimoji="0" lang="ko-KR" altLang="en-US" sz="1200">
                <a:latin typeface="HY울릉도M" panose="02030600000101010101" pitchFamily="18" charset="-127"/>
                <a:ea typeface="HY울릉도M" panose="02030600000101010101" pitchFamily="18" charset="-127"/>
              </a:rPr>
              <a:t> 채산성을 고려한 유인가격 정책 실시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kumimoji="0" lang="ko-KR" altLang="en-US" sz="120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en-US" altLang="ko-KR" sz="1200">
                <a:latin typeface="HY울릉도M" panose="02030600000101010101" pitchFamily="18" charset="-127"/>
                <a:ea typeface="HY울릉도M" panose="02030600000101010101" pitchFamily="18" charset="-127"/>
              </a:rPr>
              <a:t>1</a:t>
            </a:r>
            <a:r>
              <a:rPr kumimoji="0" lang="ko-KR" altLang="en-US" sz="1200">
                <a:latin typeface="HY울릉도M" panose="02030600000101010101" pitchFamily="18" charset="-127"/>
                <a:ea typeface="HY울릉도M" panose="02030600000101010101" pitchFamily="18" charset="-127"/>
              </a:rPr>
              <a:t>인 다기능 다역할 도모</a:t>
            </a:r>
            <a:r>
              <a:rPr kumimoji="0" lang="en-US" altLang="ko-KR" sz="1200">
                <a:latin typeface="HY울릉도M" panose="02030600000101010101" pitchFamily="18" charset="-127"/>
                <a:ea typeface="HY울릉도M" panose="02030600000101010101" pitchFamily="18" charset="-127"/>
              </a:rPr>
              <a:t>(</a:t>
            </a:r>
            <a:r>
              <a:rPr kumimoji="0" lang="ko-KR" altLang="en-US" sz="1200">
                <a:latin typeface="HY울릉도M" panose="02030600000101010101" pitchFamily="18" charset="-127"/>
                <a:ea typeface="HY울릉도M" panose="02030600000101010101" pitchFamily="18" charset="-127"/>
              </a:rPr>
              <a:t>통합 </a:t>
            </a:r>
            <a:r>
              <a:rPr kumimoji="0" lang="en-US" altLang="ko-KR" sz="1200">
                <a:latin typeface="HY울릉도M" panose="02030600000101010101" pitchFamily="18" charset="-127"/>
                <a:ea typeface="HY울릉도M" panose="02030600000101010101" pitchFamily="18" charset="-127"/>
              </a:rPr>
              <a:t>Shift </a:t>
            </a:r>
            <a:r>
              <a:rPr kumimoji="0" lang="ko-KR" altLang="en-US" sz="1200">
                <a:latin typeface="HY울릉도M" panose="02030600000101010101" pitchFamily="18" charset="-127"/>
                <a:ea typeface="HY울릉도M" panose="02030600000101010101" pitchFamily="18" charset="-127"/>
              </a:rPr>
              <a:t>관리체계 도입</a:t>
            </a:r>
            <a:r>
              <a:rPr kumimoji="0" lang="en-US" altLang="ko-KR" sz="1200">
                <a:latin typeface="HY울릉도M" panose="02030600000101010101" pitchFamily="18" charset="-127"/>
                <a:ea typeface="HY울릉도M" panose="02030600000101010101" pitchFamily="18" charset="-127"/>
              </a:rPr>
              <a:t>)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kumimoji="0" lang="en-US" altLang="ko-KR" sz="1200">
                <a:latin typeface="HY울릉도M" panose="02030600000101010101" pitchFamily="18" charset="-127"/>
                <a:ea typeface="HY울릉도M" panose="02030600000101010101" pitchFamily="18" charset="-127"/>
              </a:rPr>
              <a:t> Job Scheduling </a:t>
            </a:r>
            <a:r>
              <a:rPr kumimoji="0" lang="ko-KR" altLang="en-US" sz="1200">
                <a:latin typeface="HY울릉도M" panose="02030600000101010101" pitchFamily="18" charset="-127"/>
                <a:ea typeface="HY울릉도M" panose="02030600000101010101" pitchFamily="18" charset="-127"/>
              </a:rPr>
              <a:t>수립과 비정규직원 적극 활용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kumimoji="0" lang="ko-KR" altLang="en-US" sz="1200">
                <a:latin typeface="HY울릉도M" panose="02030600000101010101" pitchFamily="18" charset="-127"/>
                <a:ea typeface="HY울릉도M" panose="02030600000101010101" pitchFamily="18" charset="-127"/>
              </a:rPr>
              <a:t> 품질관리의 체계적 전개</a:t>
            </a:r>
          </a:p>
        </p:txBody>
      </p:sp>
      <p:graphicFrame>
        <p:nvGraphicFramePr>
          <p:cNvPr id="96302" name="Group 46"/>
          <p:cNvGraphicFramePr>
            <a:graphicFrameLocks noGrp="1"/>
          </p:cNvGraphicFramePr>
          <p:nvPr/>
        </p:nvGraphicFramePr>
        <p:xfrm>
          <a:off x="846138" y="3541713"/>
          <a:ext cx="8283575" cy="2232025"/>
        </p:xfrm>
        <a:graphic>
          <a:graphicData uri="http://schemas.openxmlformats.org/drawingml/2006/table">
            <a:tbl>
              <a:tblPr/>
              <a:tblGrid>
                <a:gridCol w="1658937"/>
                <a:gridCol w="1654175"/>
                <a:gridCol w="1312863"/>
                <a:gridCol w="1725612"/>
                <a:gridCol w="1931988"/>
              </a:tblGrid>
              <a:tr h="22701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운영 전개계획</a:t>
                      </a:r>
                    </a:p>
                  </a:txBody>
                  <a:tcPr marL="18000" marR="18000" marT="18000" marB="18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분위기 전개계획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대상고객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판매메뉴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가격정책 및 추진방향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005012"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대중고객을 대상으로 다양한 메뉴를 저렴한 가격으로 제공하는 경양식 위주의 업장</a:t>
                      </a:r>
                    </a:p>
                    <a:p>
                      <a:pPr marL="87313" marR="0" lvl="0" indent="-87313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휴먼모음T" pitchFamily="18" charset="-127"/>
                        <a:cs typeface="Times New Roman" pitchFamily="18" charset="0"/>
                      </a:endParaRPr>
                    </a:p>
                    <a:p>
                      <a:pPr marL="87313" marR="0" lvl="0" indent="-87313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조식 주 처리업장                   </a:t>
                      </a:r>
                    </a:p>
                    <a:p>
                      <a:pPr marL="87313" marR="0" lvl="0" indent="-87313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휴먼모음T" pitchFamily="18" charset="-127"/>
                        <a:cs typeface="Times New Roman" pitchFamily="18" charset="0"/>
                      </a:endParaRPr>
                    </a:p>
                    <a:p>
                      <a:pPr marL="87313" marR="0" lvl="0" indent="-87313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Entertainment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가 활성화된 휴식공간 기능 가미</a:t>
                      </a:r>
                    </a:p>
                  </a:txBody>
                  <a:tcPr marL="18000" marR="18000" marT="18000" marB="18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밝고 개방적이며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, 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신속성과</a:t>
                      </a:r>
                      <a:b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</a:b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간편성이 가미된 분위기</a:t>
                      </a:r>
                      <a:b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</a:b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연출</a:t>
                      </a:r>
                    </a:p>
                    <a:p>
                      <a:pPr marL="87313" marR="0" lvl="0" indent="-87313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휴먼모음T" pitchFamily="18" charset="-127"/>
                        <a:cs typeface="Times New Roman" pitchFamily="18" charset="0"/>
                      </a:endParaRPr>
                    </a:p>
                    <a:p>
                      <a:pPr marL="87313" marR="0" lvl="0" indent="-87313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편안하고 안락함을 줄 수 있는 넓고 포근한 공간구성과 분위기 연출 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콘도투숙객</a:t>
                      </a:r>
                    </a:p>
                    <a:p>
                      <a:pPr marL="87313" marR="0" lvl="0" indent="-87313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휴먼모음T" pitchFamily="18" charset="-127"/>
                        <a:cs typeface="Times New Roman" pitchFamily="18" charset="0"/>
                      </a:endParaRPr>
                    </a:p>
                    <a:p>
                      <a:pPr marL="87313" marR="0" lvl="0" indent="-87313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풀장 이용객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건강음료</a:t>
                      </a:r>
                    </a:p>
                    <a:p>
                      <a:pPr marL="87313" marR="0" lvl="0" indent="-87313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휴먼모음T" pitchFamily="18" charset="-127"/>
                        <a:cs typeface="Times New Roman" pitchFamily="18" charset="0"/>
                      </a:endParaRPr>
                    </a:p>
                    <a:p>
                      <a:pPr marL="87313" marR="0" lvl="0" indent="-87313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일반주류</a:t>
                      </a:r>
                    </a:p>
                    <a:p>
                      <a:pPr marL="87313" marR="0" lvl="0" indent="-87313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휴먼모음T" pitchFamily="18" charset="-127"/>
                        <a:cs typeface="Times New Roman" pitchFamily="18" charset="0"/>
                      </a:endParaRPr>
                    </a:p>
                    <a:p>
                      <a:pPr marL="87313" marR="0" lvl="0" indent="-87313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Special Cocktail</a:t>
                      </a:r>
                    </a:p>
                    <a:p>
                      <a:pPr marL="87313" marR="0" lvl="0" indent="-87313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en-US" altLang="ko-KR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휴먼모음T" pitchFamily="18" charset="-127"/>
                        <a:cs typeface="Times New Roman" pitchFamily="18" charset="0"/>
                      </a:endParaRPr>
                    </a:p>
                    <a:p>
                      <a:pPr marL="87313" marR="0" lvl="0" indent="-87313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이태리음식 중 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Pasta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류</a:t>
                      </a:r>
                    </a:p>
                    <a:p>
                      <a:pPr marL="87313" marR="0" lvl="0" indent="-87313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휴먼모음T" pitchFamily="18" charset="-127"/>
                        <a:cs typeface="Times New Roman" pitchFamily="18" charset="0"/>
                      </a:endParaRPr>
                    </a:p>
                    <a:p>
                      <a:pPr marL="87313" marR="0" lvl="0" indent="-87313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경양식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/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탕류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(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다품종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,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저렴화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)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7313" marR="0" lvl="0" indent="-87313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주변지역과 경쟁 가능한 가격대</a:t>
                      </a:r>
                    </a:p>
                    <a:p>
                      <a:pPr marL="87313" marR="0" lvl="0" indent="-87313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휴먼모음T" pitchFamily="18" charset="-127"/>
                        <a:cs typeface="Times New Roman" pitchFamily="18" charset="0"/>
                      </a:endParaRPr>
                    </a:p>
                    <a:p>
                      <a:pPr marL="87313" marR="0" lvl="0" indent="-87313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외래관광객 유인잔략</a:t>
                      </a:r>
                    </a:p>
                    <a:p>
                      <a:pPr marL="87313" marR="0" lvl="0" indent="-87313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endParaRPr kumimoji="1" lang="ko-KR" altLang="en-US" sz="11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18" charset="0"/>
                        <a:ea typeface="휴먼모음T" pitchFamily="18" charset="-127"/>
                        <a:cs typeface="Times New Roman" pitchFamily="18" charset="0"/>
                      </a:endParaRPr>
                    </a:p>
                    <a:p>
                      <a:pPr marL="87313" marR="0" lvl="0" indent="-87313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Entertainment 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imes New Roman" pitchFamily="18" charset="0"/>
                          <a:ea typeface="휴먼모음T" pitchFamily="18" charset="-127"/>
                          <a:cs typeface="Times New Roman" pitchFamily="18" charset="0"/>
                        </a:rPr>
                        <a:t>집중배치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3989" name="TextBox 6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sz="1600">
                <a:latin typeface="HY울릉도M" panose="02030600000101010101" pitchFamily="18" charset="-127"/>
                <a:ea typeface="HY울릉도M" panose="02030600000101010101" pitchFamily="18" charset="-127"/>
              </a:rPr>
              <a:t>로비라운지 운영계획</a:t>
            </a:r>
          </a:p>
        </p:txBody>
      </p:sp>
      <p:sp>
        <p:nvSpPr>
          <p:cNvPr id="8" name="Text Box 96"/>
          <p:cNvSpPr txBox="1">
            <a:spLocks noChangeArrowheads="1"/>
          </p:cNvSpPr>
          <p:nvPr/>
        </p:nvSpPr>
        <p:spPr bwMode="auto">
          <a:xfrm>
            <a:off x="809625" y="3163888"/>
            <a:ext cx="1144588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  <a:defRPr/>
            </a:pPr>
            <a:r>
              <a:rPr kumimoji="0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 운영방안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SKY  WORLD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Text Box 2"/>
          <p:cNvSpPr txBox="1">
            <a:spLocks noChangeArrowheads="1"/>
          </p:cNvSpPr>
          <p:nvPr/>
        </p:nvSpPr>
        <p:spPr bwMode="auto">
          <a:xfrm>
            <a:off x="833438" y="1106488"/>
            <a:ext cx="8367712" cy="1098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kumimoji="0" lang="ko-KR" altLang="en-US" sz="1200">
                <a:latin typeface="HY울릉도M" panose="02030600000101010101" pitchFamily="18" charset="-127"/>
                <a:ea typeface="HY울릉도M" panose="02030600000101010101" pitchFamily="18" charset="-127"/>
              </a:rPr>
              <a:t> 다양한 상품구성과 적정 마진율 적용으로 고객편의성 제공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kumimoji="0" lang="ko-KR" altLang="en-US" sz="1200">
                <a:latin typeface="HY울릉도M" panose="02030600000101010101" pitchFamily="18" charset="-127"/>
                <a:ea typeface="HY울릉도M" panose="02030600000101010101" pitchFamily="18" charset="-127"/>
              </a:rPr>
              <a:t> 정확한 제고 파악과 영업동향 분석으로 효율적 재고관리 도모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kumimoji="0" lang="ko-KR" altLang="en-US" sz="1200">
                <a:latin typeface="HY울릉도M" panose="02030600000101010101" pitchFamily="18" charset="-127"/>
                <a:ea typeface="HY울릉도M" panose="02030600000101010101" pitchFamily="18" charset="-127"/>
              </a:rPr>
              <a:t> 청과 및 야채의 현지구매로 신선도 유지 및 비용 절감 도모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kumimoji="0" lang="ko-KR" altLang="en-US" sz="1200">
                <a:latin typeface="HY울릉도M" panose="02030600000101010101" pitchFamily="18" charset="-127"/>
                <a:ea typeface="HY울릉도M" panose="02030600000101010101" pitchFamily="18" charset="-127"/>
              </a:rPr>
              <a:t> 신속하고 체계적인 절차</a:t>
            </a:r>
            <a:r>
              <a:rPr kumimoji="0" lang="en-US" altLang="ko-KR" sz="1200">
                <a:latin typeface="HY울릉도M" panose="02030600000101010101" pitchFamily="18" charset="-127"/>
                <a:ea typeface="HY울릉도M" panose="02030600000101010101" pitchFamily="18" charset="-127"/>
              </a:rPr>
              <a:t>(</a:t>
            </a:r>
            <a:r>
              <a:rPr kumimoji="0" lang="ko-KR" altLang="en-US" sz="1200">
                <a:latin typeface="HY울릉도M" panose="02030600000101010101" pitchFamily="18" charset="-127"/>
                <a:ea typeface="HY울릉도M" panose="02030600000101010101" pitchFamily="18" charset="-127"/>
              </a:rPr>
              <a:t>발주→입고 →검수</a:t>
            </a:r>
            <a:r>
              <a:rPr kumimoji="0" lang="en-US" altLang="ko-KR" sz="1200">
                <a:latin typeface="HY울릉도M" panose="02030600000101010101" pitchFamily="18" charset="-127"/>
                <a:ea typeface="HY울릉도M" panose="02030600000101010101" pitchFamily="18" charset="-127"/>
              </a:rPr>
              <a:t>)</a:t>
            </a:r>
            <a:r>
              <a:rPr kumimoji="0" lang="ko-KR" altLang="en-US" sz="1200">
                <a:latin typeface="HY울릉도M" panose="02030600000101010101" pitchFamily="18" charset="-127"/>
                <a:ea typeface="HY울릉도M" panose="02030600000101010101" pitchFamily="18" charset="-127"/>
              </a:rPr>
              <a:t>로 관리 효율 신장</a:t>
            </a:r>
          </a:p>
        </p:txBody>
      </p:sp>
      <p:graphicFrame>
        <p:nvGraphicFramePr>
          <p:cNvPr id="97342" name="Group 62"/>
          <p:cNvGraphicFramePr>
            <a:graphicFrameLocks noGrp="1"/>
          </p:cNvGraphicFramePr>
          <p:nvPr/>
        </p:nvGraphicFramePr>
        <p:xfrm>
          <a:off x="849313" y="2760663"/>
          <a:ext cx="8280400" cy="598487"/>
        </p:xfrm>
        <a:graphic>
          <a:graphicData uri="http://schemas.openxmlformats.org/drawingml/2006/table">
            <a:tbl>
              <a:tblPr/>
              <a:tblGrid>
                <a:gridCol w="1477962"/>
                <a:gridCol w="2735263"/>
                <a:gridCol w="4067175"/>
              </a:tblGrid>
              <a:tr h="27446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구  분</a:t>
                      </a:r>
                    </a:p>
                  </a:txBody>
                  <a:tcPr marT="45744" marB="45744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내      용</a:t>
                      </a:r>
                    </a:p>
                  </a:txBody>
                  <a:tcPr marT="45744" marB="45744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비                       고</a:t>
                      </a:r>
                    </a:p>
                  </a:txBody>
                  <a:tcPr marT="45744" marB="45744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32402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면세점 면적</a:t>
                      </a:r>
                    </a:p>
                  </a:txBody>
                  <a:tcPr marT="45744" marB="45744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65</a:t>
                      </a: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평</a:t>
                      </a:r>
                    </a:p>
                  </a:txBody>
                  <a:tcPr marT="45744" marB="45744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사무실 면적 포함 </a:t>
                      </a: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/ </a:t>
                      </a: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창고면적 미반영</a:t>
                      </a:r>
                    </a:p>
                  </a:txBody>
                  <a:tcPr marT="45744" marB="45744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105489" name="Text Box 96"/>
          <p:cNvSpPr txBox="1">
            <a:spLocks noChangeArrowheads="1"/>
          </p:cNvSpPr>
          <p:nvPr/>
        </p:nvSpPr>
        <p:spPr bwMode="auto">
          <a:xfrm>
            <a:off x="881063" y="2409825"/>
            <a:ext cx="11445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  <a:defRPr/>
            </a:pPr>
            <a:r>
              <a:rPr kumimoji="0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 시설현황</a:t>
            </a:r>
          </a:p>
        </p:txBody>
      </p:sp>
      <p:sp>
        <p:nvSpPr>
          <p:cNvPr id="105490" name="Text Box 97"/>
          <p:cNvSpPr txBox="1">
            <a:spLocks noChangeArrowheads="1"/>
          </p:cNvSpPr>
          <p:nvPr/>
        </p:nvSpPr>
        <p:spPr bwMode="auto">
          <a:xfrm>
            <a:off x="884238" y="3687763"/>
            <a:ext cx="1144587" cy="336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buFont typeface="Wingdings" pitchFamily="2" charset="2"/>
              <a:buChar char="v"/>
              <a:defRPr/>
            </a:pPr>
            <a:r>
              <a:rPr kumimoji="0" lang="ko-KR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휴먼모음T" pitchFamily="18" charset="-127"/>
                <a:ea typeface="휴먼모음T" pitchFamily="18" charset="-127"/>
              </a:rPr>
              <a:t> 운영방안</a:t>
            </a:r>
          </a:p>
        </p:txBody>
      </p:sp>
      <p:graphicFrame>
        <p:nvGraphicFramePr>
          <p:cNvPr id="97376" name="Group 96"/>
          <p:cNvGraphicFramePr>
            <a:graphicFrameLocks noGrp="1"/>
          </p:cNvGraphicFramePr>
          <p:nvPr/>
        </p:nvGraphicFramePr>
        <p:xfrm>
          <a:off x="881063" y="4022725"/>
          <a:ext cx="8248650" cy="2070101"/>
        </p:xfrm>
        <a:graphic>
          <a:graphicData uri="http://schemas.openxmlformats.org/drawingml/2006/table">
            <a:tbl>
              <a:tblPr/>
              <a:tblGrid>
                <a:gridCol w="608012"/>
                <a:gridCol w="836613"/>
                <a:gridCol w="2743200"/>
                <a:gridCol w="4060825"/>
              </a:tblGrid>
              <a:tr h="263525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구  분</a:t>
                      </a:r>
                    </a:p>
                  </a:txBody>
                  <a:tcPr marL="18000" marR="18000" marT="18000" marB="18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내       용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비     고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26193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영업기간</a:t>
                      </a:r>
                    </a:p>
                  </a:txBody>
                  <a:tcPr marL="18000" marR="18000" marT="18000" marB="18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연중무휴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ko-KR" altLang="ko-KR" sz="12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휴먼모음T" pitchFamily="18" charset="-127"/>
                        <a:ea typeface="휴먼모음T" pitchFamily="18" charset="-127"/>
                      </a:endParaRP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03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영업시간</a:t>
                      </a:r>
                    </a:p>
                  </a:txBody>
                  <a:tcPr marL="18000" marR="18000" marT="18000" marB="18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00:00∼24:00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주말</a:t>
                      </a: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/</a:t>
                      </a: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연휴 영업시간 연장 </a:t>
                      </a: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(</a:t>
                      </a: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영업상황에 탄력적 대응</a:t>
                      </a: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)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03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마진율</a:t>
                      </a:r>
                    </a:p>
                  </a:txBody>
                  <a:tcPr marL="18000" marR="18000" marT="18000" marB="18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25%</a:t>
                      </a: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유지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매출액 대비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0350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LOSS</a:t>
                      </a: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율 인정</a:t>
                      </a:r>
                    </a:p>
                  </a:txBody>
                  <a:tcPr marL="18000" marR="18000" marT="18000" marB="18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0/3%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매출액 대비</a:t>
                      </a: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, P.O.S</a:t>
                      </a: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시스템 도입 운영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26035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운영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인원</a:t>
                      </a:r>
                    </a:p>
                  </a:txBody>
                  <a:tcPr marL="18000" marR="18000" marT="18000" marB="18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점장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</a:t>
                      </a: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명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2</a:t>
                      </a: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개콘도 슈퍼의 영업</a:t>
                      </a: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, </a:t>
                      </a: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판매 총괄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0323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판매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6</a:t>
                      </a: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명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(</a:t>
                      </a: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영업</a:t>
                      </a: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 </a:t>
                      </a: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서무</a:t>
                      </a: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1, </a:t>
                      </a: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캐쉬</a:t>
                      </a: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4)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성수기 납품업체별 </a:t>
                      </a:r>
                      <a:r>
                        <a:rPr kumimoji="1" lang="en-US" altLang="ko-KR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A/B </a:t>
                      </a:r>
                      <a:r>
                        <a:rPr kumimoji="1" lang="ko-KR" altLang="en-US" sz="12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지원 근무 병행</a:t>
                      </a:r>
                    </a:p>
                  </a:txBody>
                  <a:tcPr marL="18000" marR="18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5043" name="TextBox 8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sz="1600" dirty="0" smtClean="0">
                <a:latin typeface="HY울릉도M" panose="02030600000101010101" pitchFamily="18" charset="-127"/>
                <a:ea typeface="HY울릉도M" panose="02030600000101010101" pitchFamily="18" charset="-127"/>
              </a:rPr>
              <a:t>면세점 </a:t>
            </a:r>
            <a:r>
              <a:rPr kumimoji="0" lang="ko-KR" altLang="en-US" sz="1600" dirty="0">
                <a:latin typeface="HY울릉도M" panose="02030600000101010101" pitchFamily="18" charset="-127"/>
                <a:ea typeface="HY울릉도M" panose="02030600000101010101" pitchFamily="18" charset="-127"/>
              </a:rPr>
              <a:t>운영계획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SKY  WORLD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018" name="Text Box 2"/>
          <p:cNvSpPr txBox="1">
            <a:spLocks noChangeArrowheads="1"/>
          </p:cNvSpPr>
          <p:nvPr/>
        </p:nvSpPr>
        <p:spPr bwMode="auto">
          <a:xfrm>
            <a:off x="849313" y="1000125"/>
            <a:ext cx="8367712" cy="549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kumimoji="0" lang="en-US" altLang="ko-KR" sz="1200">
                <a:latin typeface="HY울릉도M" panose="02030600000101010101" pitchFamily="18" charset="-127"/>
                <a:ea typeface="HY울릉도M" panose="02030600000101010101" pitchFamily="18" charset="-127"/>
              </a:rPr>
              <a:t> </a:t>
            </a:r>
            <a:r>
              <a:rPr kumimoji="0" lang="ko-KR" altLang="en-US" sz="1200">
                <a:latin typeface="HY울릉도M" panose="02030600000101010101" pitchFamily="18" charset="-127"/>
                <a:ea typeface="HY울릉도M" panose="02030600000101010101" pitchFamily="18" charset="-127"/>
              </a:rPr>
              <a:t>업장의 특성과 개발계획 대상지의 시장 환경을 고려하여 임대 운영체제 도입</a:t>
            </a:r>
          </a:p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kumimoji="0" lang="ko-KR" altLang="en-US" sz="1200">
                <a:latin typeface="HY울릉도M" panose="02030600000101010101" pitchFamily="18" charset="-127"/>
                <a:ea typeface="HY울릉도M" panose="02030600000101010101" pitchFamily="18" charset="-127"/>
              </a:rPr>
              <a:t> 내부 인테리어공사 및 집기</a:t>
            </a:r>
            <a:r>
              <a:rPr kumimoji="0" lang="en-US" altLang="ko-KR" sz="1200">
                <a:latin typeface="HY울릉도M" panose="02030600000101010101" pitchFamily="18" charset="-127"/>
                <a:ea typeface="HY울릉도M" panose="02030600000101010101" pitchFamily="18" charset="-127"/>
              </a:rPr>
              <a:t>, </a:t>
            </a:r>
            <a:r>
              <a:rPr kumimoji="0" lang="ko-KR" altLang="en-US" sz="1200">
                <a:latin typeface="HY울릉도M" panose="02030600000101010101" pitchFamily="18" charset="-127"/>
                <a:ea typeface="HY울릉도M" panose="02030600000101010101" pitchFamily="18" charset="-127"/>
              </a:rPr>
              <a:t>비품 사업자 부담→전체</a:t>
            </a:r>
            <a:r>
              <a:rPr kumimoji="0" lang="en-US" altLang="ko-KR" sz="1200">
                <a:latin typeface="HY울릉도M" panose="02030600000101010101" pitchFamily="18" charset="-127"/>
                <a:ea typeface="HY울릉도M" panose="02030600000101010101" pitchFamily="18" charset="-127"/>
              </a:rPr>
              <a:t>CI</a:t>
            </a:r>
            <a:r>
              <a:rPr kumimoji="0" lang="ko-KR" altLang="en-US" sz="1200">
                <a:latin typeface="HY울릉도M" panose="02030600000101010101" pitchFamily="18" charset="-127"/>
                <a:ea typeface="HY울릉도M" panose="02030600000101010101" pitchFamily="18" charset="-127"/>
              </a:rPr>
              <a:t>에 적합한 업장 구성 및 권리금 불인정</a:t>
            </a:r>
          </a:p>
        </p:txBody>
      </p:sp>
      <p:graphicFrame>
        <p:nvGraphicFramePr>
          <p:cNvPr id="98428" name="Group 124"/>
          <p:cNvGraphicFramePr>
            <a:graphicFrameLocks noGrp="1"/>
          </p:cNvGraphicFramePr>
          <p:nvPr/>
        </p:nvGraphicFramePr>
        <p:xfrm>
          <a:off x="849313" y="1628775"/>
          <a:ext cx="8280400" cy="1552575"/>
        </p:xfrm>
        <a:graphic>
          <a:graphicData uri="http://schemas.openxmlformats.org/drawingml/2006/table">
            <a:tbl>
              <a:tblPr/>
              <a:tblGrid>
                <a:gridCol w="636587"/>
                <a:gridCol w="2890838"/>
                <a:gridCol w="2592387"/>
                <a:gridCol w="2160588"/>
              </a:tblGrid>
              <a:tr h="23970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구 분</a:t>
                      </a:r>
                    </a:p>
                  </a:txBody>
                  <a:tcPr marL="36000" marR="36000" marT="36009" marB="36009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직                 영</a:t>
                      </a:r>
                    </a:p>
                  </a:txBody>
                  <a:tcPr marL="36000" marR="36000" marT="36009" marB="36009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임                   대</a:t>
                      </a:r>
                    </a:p>
                  </a:txBody>
                  <a:tcPr marL="36000" marR="36000" marT="36009" marB="36009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비                    고</a:t>
                      </a:r>
                    </a:p>
                  </a:txBody>
                  <a:tcPr marL="36000" marR="36000" marT="36009" marB="36009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642141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장점</a:t>
                      </a:r>
                    </a:p>
                  </a:txBody>
                  <a:tcPr marL="36000" marR="36000" marT="36009" marB="36009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서비스 개선과 적정마진 책정으로 이미지 향상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패키지 상품개발</a:t>
                      </a:r>
                      <a:r>
                        <a:rPr kumimoji="1" lang="en-US" altLang="ko-KR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/</a:t>
                      </a: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판매에 따른 상품 경쟁력 재고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11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 시설의 효율적 유지관리</a:t>
                      </a:r>
                    </a:p>
                  </a:txBody>
                  <a:tcPr marL="36000" marR="36000" marT="36009" marB="36009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성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, 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비수기 수요격차에 따른 고정비부담해소</a:t>
                      </a:r>
                    </a:p>
                    <a:p>
                      <a:pPr marL="85725" marR="0" lvl="0" indent="-8572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탄력적 운영으로 매출 극대화 도모</a:t>
                      </a:r>
                    </a:p>
                  </a:txBody>
                  <a:tcPr marL="36000" marR="36000" marT="36009" marB="36009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2">
                  <a:txBody>
                    <a:bodyPr/>
                    <a:lstStyle/>
                    <a:p>
                      <a:pPr marL="180975" marR="0" lvl="0" indent="-1809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업장 관련규정에 따른 철저한</a:t>
                      </a:r>
                      <a:b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</a:b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관리로써 서비스 질 저하 방지         </a:t>
                      </a:r>
                    </a:p>
                    <a:p>
                      <a:pPr marL="180975" marR="0" lvl="0" indent="-1809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회원에 대한 할인요금 적용을</a:t>
                      </a:r>
                      <a:b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</a:b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계약서에 명시하여 대회원 서비스</a:t>
                      </a:r>
                      <a:b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</a:b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기능강화</a:t>
                      </a:r>
                    </a:p>
                    <a:p>
                      <a:pPr marL="180975" marR="0" lvl="0" indent="-1809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일반 관리비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(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일반관리비 배분규정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)</a:t>
                      </a:r>
                      <a:b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</a:b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실비징수로 관리비용 절감</a:t>
                      </a:r>
                    </a:p>
                  </a:txBody>
                  <a:tcPr marL="36000" marR="36000" marT="36009" marB="36009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670732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단점</a:t>
                      </a:r>
                    </a:p>
                  </a:txBody>
                  <a:tcPr marL="36000" marR="36000" marT="36009" marB="36009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성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,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비수기 극심한 수요격차에 따른 고정비</a:t>
                      </a:r>
                      <a:b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</a:b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부담 가중 운영의 탄력성 저조</a:t>
                      </a:r>
                    </a:p>
                  </a:txBody>
                  <a:tcPr marL="36000" marR="36000" marT="36009" marB="36009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180975" marR="0" lvl="0" indent="-1809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서비스질 저하와 과다한 마진책정에</a:t>
                      </a:r>
                      <a:b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</a:b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따른 이미지 손상 우려</a:t>
                      </a:r>
                    </a:p>
                    <a:p>
                      <a:pPr marL="180975" marR="0" lvl="0" indent="-180975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Arial" pitchFamily="34" charset="0"/>
                        <a:buChar char="•"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시설의 조기 노후화 우려</a:t>
                      </a:r>
                    </a:p>
                  </a:txBody>
                  <a:tcPr marL="36000" marR="36000" marT="36009" marB="36009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86038" name="Text Box 27"/>
          <p:cNvSpPr txBox="1">
            <a:spLocks noChangeArrowheads="1"/>
          </p:cNvSpPr>
          <p:nvPr/>
        </p:nvSpPr>
        <p:spPr bwMode="auto">
          <a:xfrm>
            <a:off x="849313" y="3357563"/>
            <a:ext cx="8462962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spcBef>
                <a:spcPct val="50000"/>
              </a:spcBef>
              <a:buFont typeface="Wingdings" panose="05000000000000000000" pitchFamily="2" charset="2"/>
              <a:buChar char="Ø"/>
            </a:pPr>
            <a:r>
              <a:rPr kumimoji="0" lang="ko-KR" altLang="en-US" sz="1200">
                <a:latin typeface="HY울릉도M" panose="02030600000101010101" pitchFamily="18" charset="-127"/>
                <a:ea typeface="HY울릉도M" panose="02030600000101010101" pitchFamily="18" charset="-127"/>
              </a:rPr>
              <a:t>부대업장 임대 선정 기준</a:t>
            </a:r>
          </a:p>
        </p:txBody>
      </p:sp>
      <p:graphicFrame>
        <p:nvGraphicFramePr>
          <p:cNvPr id="98431" name="Group 127"/>
          <p:cNvGraphicFramePr>
            <a:graphicFrameLocks noGrp="1"/>
          </p:cNvGraphicFramePr>
          <p:nvPr/>
        </p:nvGraphicFramePr>
        <p:xfrm>
          <a:off x="849313" y="3716338"/>
          <a:ext cx="8280400" cy="2376488"/>
        </p:xfrm>
        <a:graphic>
          <a:graphicData uri="http://schemas.openxmlformats.org/drawingml/2006/table">
            <a:tbl>
              <a:tblPr/>
              <a:tblGrid>
                <a:gridCol w="2070100"/>
                <a:gridCol w="2219325"/>
                <a:gridCol w="2289175"/>
                <a:gridCol w="1701800"/>
              </a:tblGrid>
              <a:tr h="217488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선 정 기 준</a:t>
                      </a:r>
                    </a:p>
                  </a:txBody>
                  <a:tcPr marL="36000" marR="36000" marT="18000" marB="18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직영 시 문제점</a:t>
                      </a: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임대운영 시 문제점</a:t>
                      </a: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비      고</a:t>
                      </a: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/>
                    </a:solidFill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매출액 대비 인건비 비중이 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높은 업장</a:t>
                      </a:r>
                    </a:p>
                  </a:txBody>
                  <a:tcPr marL="36000" marR="36000" marT="18000" marB="18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성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,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비수기 수요격차에 대응한 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탄력적 인력관리의 어려움</a:t>
                      </a: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탄력적 인력운영으로 비용절감</a:t>
                      </a: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한식당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,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전문식당</a:t>
                      </a: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심야시간까지 영업하는 업장</a:t>
                      </a:r>
                    </a:p>
                  </a:txBody>
                  <a:tcPr marL="36000" marR="36000" marT="18000" marB="18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심야 영업시 종사원의 불친절이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예상되며 시간외 수당의 부담가중</a:t>
                      </a: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원활한 심야영업으로 이용객 편의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제공 및 매출 신장 도모</a:t>
                      </a: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멀티 바</a:t>
                      </a: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운영의 적극성에 따라 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수요변화가 큰 업장</a:t>
                      </a:r>
                    </a:p>
                  </a:txBody>
                  <a:tcPr marL="36000" marR="36000" marT="18000" marB="18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업장별 특성을 고려치 않은 획일적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운영으로 매출감소 초래</a:t>
                      </a: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탄력적 운영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(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영업시간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, 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판매가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)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으로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매출신장 도모</a:t>
                      </a: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한식당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,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전문식당</a:t>
                      </a: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관련 법규상 운영의 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제한성이 많은 업장</a:t>
                      </a:r>
                    </a:p>
                  </a:txBody>
                  <a:tcPr marL="36000" marR="36000" marT="18000" marB="18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관리운영의 법적 제한에 따른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소극적 운영으로 매출감소 우려</a:t>
                      </a: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임차인 명의의 영업허가로 효과적인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대관업무 수행</a:t>
                      </a: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전자오락실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,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여행사</a:t>
                      </a: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4318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판매상품의 구입</a:t>
                      </a: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/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재고관리가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어려운 업장</a:t>
                      </a:r>
                    </a:p>
                  </a:txBody>
                  <a:tcPr marL="36000" marR="36000" marT="18000" marB="18000" anchor="ctr" horzOverflow="overflow">
                    <a:lnL>
                      <a:noFill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판매상품의 구입과 재고관리에</a:t>
                      </a:r>
                    </a:p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따른 비용부담 가중</a:t>
                      </a: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재고 부담 해소</a:t>
                      </a: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Pro-Shop, </a:t>
                      </a:r>
                      <a:r>
                        <a:rPr kumimoji="1" lang="ko-KR" altLang="en-US" sz="1100" b="0" i="0" u="none" strike="noStrike" cap="none" normalizeH="0" baseline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휴먼모음T" pitchFamily="18" charset="-127"/>
                          <a:ea typeface="휴먼모음T" pitchFamily="18" charset="-127"/>
                        </a:rPr>
                        <a:t>기념품점</a:t>
                      </a:r>
                    </a:p>
                  </a:txBody>
                  <a:tcPr marL="36000" marR="36000" marT="18000" marB="18000" anchor="ctr" horzOverflow="overflow">
                    <a:lnL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rgbClr val="B2B2B2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86074" name="TextBox 7"/>
          <p:cNvSpPr txBox="1">
            <a:spLocks noChangeArrowheads="1"/>
          </p:cNvSpPr>
          <p:nvPr/>
        </p:nvSpPr>
        <p:spPr bwMode="auto">
          <a:xfrm>
            <a:off x="738188" y="357188"/>
            <a:ext cx="335756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sz="1600">
                <a:latin typeface="HY울릉도M" panose="02030600000101010101" pitchFamily="18" charset="-127"/>
                <a:ea typeface="HY울릉도M" panose="02030600000101010101" pitchFamily="18" charset="-127"/>
              </a:rPr>
              <a:t>임대업장 운영계획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SKY  WORLD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86" name="TextBox 6"/>
          <p:cNvSpPr txBox="1">
            <a:spLocks noChangeArrowheads="1"/>
          </p:cNvSpPr>
          <p:nvPr/>
        </p:nvSpPr>
        <p:spPr bwMode="auto">
          <a:xfrm>
            <a:off x="95250" y="4457700"/>
            <a:ext cx="3071813" cy="2378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eaLnBrk="1" hangingPunct="1"/>
            <a:r>
              <a:rPr kumimoji="0" lang="en-US" altLang="ko-KR" sz="15000" dirty="0" smtClean="0">
                <a:solidFill>
                  <a:srgbClr val="E46C0A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08</a:t>
            </a:r>
            <a:endParaRPr kumimoji="0" lang="ko-KR" altLang="en-US" sz="15000" dirty="0">
              <a:solidFill>
                <a:srgbClr val="E46C0A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93187" name="Rectangle 4"/>
          <p:cNvSpPr>
            <a:spLocks noChangeArrowheads="1"/>
          </p:cNvSpPr>
          <p:nvPr/>
        </p:nvSpPr>
        <p:spPr bwMode="auto">
          <a:xfrm>
            <a:off x="4953000" y="1928813"/>
            <a:ext cx="4679950" cy="4237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30238" indent="-630238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en-US" altLang="ko-KR" sz="1600" dirty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1600" dirty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사업부지의 이해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ko-KR" altLang="en-US" sz="1600" dirty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개발계획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ko-KR" altLang="en-US" sz="1600" dirty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호텔산업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ko-KR" altLang="en-US" sz="1600" dirty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</a:t>
            </a:r>
            <a:r>
              <a:rPr kumimoji="0" lang="ko-KR" altLang="en-US" sz="1600" dirty="0" err="1" smtClean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스파</a:t>
            </a:r>
            <a:r>
              <a:rPr kumimoji="0" lang="ko-KR" altLang="en-US" sz="1600" dirty="0" smtClean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및 워터피아 산업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ko-KR" altLang="en-US" sz="1600" dirty="0" smtClean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경상북도 인구 및 관광지 입장객 현황</a:t>
            </a:r>
            <a:endParaRPr kumimoji="0" lang="en-US" altLang="ko-KR" sz="1600" dirty="0" smtClean="0">
              <a:solidFill>
                <a:srgbClr val="CC6600"/>
              </a:solidFill>
              <a:latin typeface="Times New Roman" panose="02020603050405020304" pitchFamily="18" charset="0"/>
              <a:ea typeface="휴먼모음T" panose="02030504000101010101" pitchFamily="18" charset="-127"/>
              <a:cs typeface="Times New Roman" panose="02020603050405020304" pitchFamily="18" charset="0"/>
            </a:endParaRP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ko-KR" altLang="en-US" sz="1600" dirty="0" smtClean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사업성 분석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ko-KR" altLang="en-US" sz="1600" dirty="0" smtClean="0">
                <a:solidFill>
                  <a:srgbClr val="CC66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운영계획</a:t>
            </a:r>
          </a:p>
          <a:p>
            <a:pPr eaLnBrk="1" hangingPunct="1">
              <a:lnSpc>
                <a:spcPct val="150000"/>
              </a:lnSpc>
              <a:spcBef>
                <a:spcPct val="20000"/>
              </a:spcBef>
              <a:buFontTx/>
              <a:buAutoNum type="romanUcPeriod"/>
            </a:pPr>
            <a:r>
              <a:rPr kumimoji="0" lang="ko-KR" altLang="en-US" sz="1600" dirty="0" smtClean="0">
                <a:solidFill>
                  <a:srgbClr val="FF0000"/>
                </a:solidFill>
                <a:latin typeface="Times New Roman" panose="02020603050405020304" pitchFamily="18" charset="0"/>
                <a:ea typeface="휴먼모음T" panose="02030504000101010101" pitchFamily="18" charset="-127"/>
                <a:cs typeface="Times New Roman" panose="02020603050405020304" pitchFamily="18" charset="0"/>
              </a:rPr>
              <a:t> 자금조달방안</a:t>
            </a:r>
            <a:endParaRPr kumimoji="0" lang="ko-KR" altLang="en-US" sz="1600" dirty="0">
              <a:solidFill>
                <a:srgbClr val="CC6600"/>
              </a:solidFill>
              <a:latin typeface="Times New Roman" panose="02020603050405020304" pitchFamily="18" charset="0"/>
              <a:ea typeface="휴먼모음T" panose="02030504000101010101" pitchFamily="18" charset="-127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/>
        </p:nvGraphicFramePr>
        <p:xfrm>
          <a:off x="523844" y="1828447"/>
          <a:ext cx="8858311" cy="3672520"/>
        </p:xfrm>
        <a:graphic>
          <a:graphicData uri="http://schemas.openxmlformats.org/drawingml/2006/table">
            <a:tbl>
              <a:tblPr/>
              <a:tblGrid>
                <a:gridCol w="1386773"/>
                <a:gridCol w="1386773"/>
                <a:gridCol w="1110934"/>
                <a:gridCol w="1012068"/>
                <a:gridCol w="1012068"/>
                <a:gridCol w="1012562"/>
                <a:gridCol w="1012562"/>
                <a:gridCol w="924571"/>
              </a:tblGrid>
              <a:tr h="386805">
                <a:tc rowSpan="2" gridSpan="2"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latin typeface="HY울릉도M"/>
                        </a:rPr>
                        <a:t>구 분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휴먼모음T"/>
                      </a:endParaRPr>
                    </a:p>
                  </a:txBody>
                  <a:tcPr marL="88448" marR="88448" marT="44224" marB="44224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rowSpan="2"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6"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latin typeface="HY울릉도M"/>
                        </a:rPr>
                        <a:t>산 출 근 거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휴먼모음T"/>
                      </a:endParaRPr>
                    </a:p>
                  </a:txBody>
                  <a:tcPr marL="88448" marR="88448" marT="44224" marB="442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</a:tr>
              <a:tr h="386805">
                <a:tc gridSpan="2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HY울릉도M"/>
                        </a:rPr>
                        <a:t>합 계</a:t>
                      </a:r>
                      <a:endParaRPr lang="ko-KR" altLang="en-US" sz="1000">
                        <a:solidFill>
                          <a:srgbClr val="000000"/>
                        </a:solidFill>
                        <a:latin typeface="휴먼모음T"/>
                      </a:endParaRPr>
                    </a:p>
                  </a:txBody>
                  <a:tcPr marL="88448" marR="88448" marT="44224" marB="442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 smtClean="0">
                          <a:solidFill>
                            <a:srgbClr val="000000"/>
                          </a:solidFill>
                          <a:latin typeface="HY울릉도M"/>
                          <a:ea typeface="HY울릉도M"/>
                        </a:rPr>
                        <a:t>2019</a:t>
                      </a:r>
                      <a:r>
                        <a:rPr lang="ko-KR" altLang="en-US" sz="1100" dirty="0" smtClean="0">
                          <a:solidFill>
                            <a:srgbClr val="000000"/>
                          </a:solidFill>
                          <a:latin typeface="HY울릉도M"/>
                          <a:ea typeface="HY울릉도M"/>
                        </a:rPr>
                        <a:t>년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휴먼모음T"/>
                      </a:endParaRPr>
                    </a:p>
                  </a:txBody>
                  <a:tcPr marL="88448" marR="88448" marT="44224" marB="442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 smtClean="0">
                          <a:solidFill>
                            <a:srgbClr val="000000"/>
                          </a:solidFill>
                          <a:latin typeface="HY울릉도M"/>
                          <a:ea typeface="HY울릉도M"/>
                        </a:rPr>
                        <a:t>2020</a:t>
                      </a:r>
                      <a:r>
                        <a:rPr lang="ko-KR" altLang="en-US" sz="1100" dirty="0" smtClean="0">
                          <a:solidFill>
                            <a:srgbClr val="000000"/>
                          </a:solidFill>
                          <a:latin typeface="HY울릉도M"/>
                          <a:ea typeface="HY울릉도M"/>
                        </a:rPr>
                        <a:t>년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휴먼모음T"/>
                      </a:endParaRPr>
                    </a:p>
                  </a:txBody>
                  <a:tcPr marL="88448" marR="88448" marT="44224" marB="442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 smtClean="0">
                          <a:solidFill>
                            <a:srgbClr val="000000"/>
                          </a:solidFill>
                          <a:latin typeface="HY울릉도M"/>
                          <a:ea typeface="HY울릉도M"/>
                        </a:rPr>
                        <a:t>2021</a:t>
                      </a:r>
                      <a:r>
                        <a:rPr lang="ko-KR" altLang="en-US" sz="1100" dirty="0" smtClean="0">
                          <a:solidFill>
                            <a:srgbClr val="000000"/>
                          </a:solidFill>
                          <a:latin typeface="HY울릉도M"/>
                          <a:ea typeface="HY울릉도M"/>
                        </a:rPr>
                        <a:t>년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휴먼모음T"/>
                      </a:endParaRPr>
                    </a:p>
                  </a:txBody>
                  <a:tcPr marL="88448" marR="88448" marT="44224" marB="442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 smtClean="0">
                          <a:solidFill>
                            <a:srgbClr val="000000"/>
                          </a:solidFill>
                          <a:latin typeface="HY울릉도M"/>
                          <a:ea typeface="HY울릉도M"/>
                        </a:rPr>
                        <a:t>2022</a:t>
                      </a:r>
                      <a:r>
                        <a:rPr lang="ko-KR" altLang="en-US" sz="1100" dirty="0" smtClean="0">
                          <a:solidFill>
                            <a:srgbClr val="000000"/>
                          </a:solidFill>
                          <a:latin typeface="HY울릉도M"/>
                          <a:ea typeface="HY울릉도M"/>
                        </a:rPr>
                        <a:t>년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휴먼모음T"/>
                      </a:endParaRPr>
                    </a:p>
                  </a:txBody>
                  <a:tcPr marL="88448" marR="88448" marT="44224" marB="442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dirty="0" smtClean="0">
                          <a:solidFill>
                            <a:srgbClr val="000000"/>
                          </a:solidFill>
                          <a:latin typeface="HY울릉도M"/>
                          <a:ea typeface="HY울릉도M"/>
                        </a:rPr>
                        <a:t>2023</a:t>
                      </a:r>
                      <a:r>
                        <a:rPr lang="ko-KR" altLang="en-US" sz="1100" dirty="0" smtClean="0">
                          <a:solidFill>
                            <a:srgbClr val="000000"/>
                          </a:solidFill>
                          <a:latin typeface="HY울릉도M"/>
                          <a:ea typeface="HY울릉도M"/>
                        </a:rPr>
                        <a:t>년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휴먼모음T"/>
                      </a:endParaRPr>
                    </a:p>
                  </a:txBody>
                  <a:tcPr marL="88448" marR="88448" marT="44224" marB="442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</a:tr>
              <a:tr h="386805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latin typeface="가는으뜸체"/>
                        </a:rPr>
                        <a:t>합 계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가는으뜸체"/>
                      </a:endParaRPr>
                    </a:p>
                  </a:txBody>
                  <a:tcPr marL="88448" marR="88448" marT="44224" marB="44224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solidFill>
                            <a:srgbClr val="000000"/>
                          </a:solidFill>
                          <a:latin typeface="가는으뜸체"/>
                        </a:rPr>
                        <a:t>121,317</a:t>
                      </a:r>
                      <a:endParaRPr lang="en-US" sz="1000" dirty="0">
                        <a:solidFill>
                          <a:srgbClr val="000000"/>
                        </a:solidFill>
                        <a:latin typeface="가는으뜸체"/>
                      </a:endParaRPr>
                    </a:p>
                  </a:txBody>
                  <a:tcPr marL="88448" marR="88448" marT="44224" marB="442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solidFill>
                            <a:srgbClr val="000000"/>
                          </a:solidFill>
                          <a:latin typeface="가는으뜸체"/>
                        </a:rPr>
                        <a:t>4,100</a:t>
                      </a:r>
                      <a:endParaRPr lang="en-US" sz="1000" dirty="0">
                        <a:solidFill>
                          <a:srgbClr val="000000"/>
                        </a:solidFill>
                        <a:latin typeface="가는으뜸체"/>
                      </a:endParaRPr>
                    </a:p>
                  </a:txBody>
                  <a:tcPr marL="88448" marR="88448" marT="44224" marB="442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solidFill>
                            <a:srgbClr val="000000"/>
                          </a:solidFill>
                          <a:latin typeface="가는으뜸체"/>
                        </a:rPr>
                        <a:t>12,446</a:t>
                      </a:r>
                      <a:endParaRPr lang="en-US" sz="1000" dirty="0">
                        <a:solidFill>
                          <a:srgbClr val="000000"/>
                        </a:solidFill>
                        <a:latin typeface="가는으뜸체"/>
                      </a:endParaRPr>
                    </a:p>
                  </a:txBody>
                  <a:tcPr marL="88448" marR="88448" marT="44224" marB="442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solidFill>
                            <a:srgbClr val="000000"/>
                          </a:solidFill>
                          <a:latin typeface="가는으뜸체"/>
                        </a:rPr>
                        <a:t>33,211</a:t>
                      </a:r>
                      <a:endParaRPr lang="en-US" sz="1000" dirty="0">
                        <a:solidFill>
                          <a:srgbClr val="000000"/>
                        </a:solidFill>
                        <a:latin typeface="가는으뜸체"/>
                      </a:endParaRPr>
                    </a:p>
                  </a:txBody>
                  <a:tcPr marL="88448" marR="88448" marT="44224" marB="442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가는으뜸체"/>
                        </a:rPr>
                        <a:t>28,165</a:t>
                      </a:r>
                      <a:endParaRPr lang="en-US" sz="1000">
                        <a:solidFill>
                          <a:srgbClr val="000000"/>
                        </a:solidFill>
                        <a:latin typeface="가는으뜸체"/>
                      </a:endParaRPr>
                    </a:p>
                  </a:txBody>
                  <a:tcPr marL="88448" marR="88448" marT="44224" marB="442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solidFill>
                            <a:srgbClr val="000000"/>
                          </a:solidFill>
                          <a:latin typeface="가는으뜸체"/>
                        </a:rPr>
                        <a:t>43,395</a:t>
                      </a:r>
                      <a:endParaRPr lang="en-US" sz="1000" dirty="0">
                        <a:solidFill>
                          <a:srgbClr val="000000"/>
                        </a:solidFill>
                        <a:latin typeface="가는으뜸체"/>
                      </a:endParaRPr>
                    </a:p>
                  </a:txBody>
                  <a:tcPr marL="88448" marR="88448" marT="44224" marB="44224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5146" cap="flat" cmpd="dbl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6805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 err="1">
                          <a:solidFill>
                            <a:srgbClr val="000000"/>
                          </a:solidFill>
                          <a:latin typeface="가는으뜸체"/>
                        </a:rPr>
                        <a:t>토지매입ㆍ보상비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가는으뜸체"/>
                      </a:endParaRPr>
                    </a:p>
                  </a:txBody>
                  <a:tcPr marL="88448" marR="88448" marT="44224" marB="44224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가는으뜸체"/>
                        </a:rPr>
                        <a:t>1,849</a:t>
                      </a:r>
                      <a:endParaRPr lang="en-US" sz="1000">
                        <a:solidFill>
                          <a:srgbClr val="000000"/>
                        </a:solidFill>
                        <a:latin typeface="가는으뜸체"/>
                      </a:endParaRPr>
                    </a:p>
                  </a:txBody>
                  <a:tcPr marL="88448" marR="88448" marT="44224" marB="4422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가는으뜸체"/>
                        </a:rPr>
                        <a:t>1,000</a:t>
                      </a:r>
                      <a:endParaRPr lang="en-US" sz="1000">
                        <a:solidFill>
                          <a:srgbClr val="000000"/>
                        </a:solidFill>
                        <a:latin typeface="가는으뜸체"/>
                      </a:endParaRPr>
                    </a:p>
                  </a:txBody>
                  <a:tcPr marL="88448" marR="88448" marT="44224" marB="4422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가는으뜸체"/>
                        </a:rPr>
                        <a:t>849</a:t>
                      </a:r>
                      <a:endParaRPr lang="en-US" sz="1000">
                        <a:solidFill>
                          <a:srgbClr val="000000"/>
                        </a:solidFill>
                        <a:latin typeface="가는으뜸체"/>
                      </a:endParaRPr>
                    </a:p>
                  </a:txBody>
                  <a:tcPr marL="88448" marR="88448" marT="44224" marB="4422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가는으뜸체"/>
                        </a:rPr>
                        <a:t>-</a:t>
                      </a:r>
                      <a:endParaRPr lang="en-US" sz="1000">
                        <a:solidFill>
                          <a:srgbClr val="000000"/>
                        </a:solidFill>
                        <a:latin typeface="가는으뜸체"/>
                      </a:endParaRPr>
                    </a:p>
                  </a:txBody>
                  <a:tcPr marL="88448" marR="88448" marT="44224" marB="4422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가는으뜸체"/>
                        </a:rPr>
                        <a:t>-</a:t>
                      </a:r>
                      <a:endParaRPr lang="en-US" sz="1000">
                        <a:solidFill>
                          <a:srgbClr val="000000"/>
                        </a:solidFill>
                        <a:latin typeface="가는으뜸체"/>
                      </a:endParaRPr>
                    </a:p>
                  </a:txBody>
                  <a:tcPr marL="88448" marR="88448" marT="44224" marB="4422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가는으뜸체"/>
                        </a:rPr>
                        <a:t>-</a:t>
                      </a:r>
                      <a:endParaRPr lang="en-US" sz="1000">
                        <a:solidFill>
                          <a:srgbClr val="000000"/>
                        </a:solidFill>
                        <a:latin typeface="가는으뜸체"/>
                      </a:endParaRPr>
                    </a:p>
                  </a:txBody>
                  <a:tcPr marL="88448" marR="88448" marT="44224" marB="4422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680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>
                        <a:solidFill>
                          <a:srgbClr val="000000"/>
                        </a:solidFill>
                        <a:latin typeface="가는으뜸체"/>
                      </a:endParaRPr>
                    </a:p>
                  </a:txBody>
                  <a:tcPr marL="88448" marR="88448" marT="44224" marB="44224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latin typeface="가는으뜸체"/>
                        </a:rPr>
                        <a:t>소 계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가는으뜸체"/>
                      </a:endParaRPr>
                    </a:p>
                  </a:txBody>
                  <a:tcPr marL="88448" marR="88448" marT="44224" marB="44224" anchor="ctr">
                    <a:lnL>
                      <a:noFill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solidFill>
                            <a:srgbClr val="000000"/>
                          </a:solidFill>
                          <a:latin typeface="가는으뜸체"/>
                        </a:rPr>
                        <a:t>112,968</a:t>
                      </a:r>
                      <a:endParaRPr lang="en-US" sz="1000" dirty="0">
                        <a:solidFill>
                          <a:srgbClr val="000000"/>
                        </a:solidFill>
                        <a:latin typeface="가는으뜸체"/>
                      </a:endParaRPr>
                    </a:p>
                  </a:txBody>
                  <a:tcPr marL="88448" marR="88448" marT="44224" marB="4422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가는으뜸체"/>
                        </a:rPr>
                        <a:t>800</a:t>
                      </a:r>
                      <a:endParaRPr lang="en-US" sz="1000">
                        <a:solidFill>
                          <a:srgbClr val="000000"/>
                        </a:solidFill>
                        <a:latin typeface="가는으뜸체"/>
                      </a:endParaRPr>
                    </a:p>
                  </a:txBody>
                  <a:tcPr marL="88448" marR="88448" marT="44224" marB="4422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solidFill>
                            <a:srgbClr val="000000"/>
                          </a:solidFill>
                          <a:latin typeface="가는으뜸체"/>
                        </a:rPr>
                        <a:t>10,297</a:t>
                      </a:r>
                      <a:endParaRPr lang="en-US" sz="1000" dirty="0">
                        <a:solidFill>
                          <a:srgbClr val="000000"/>
                        </a:solidFill>
                        <a:latin typeface="가는으뜸체"/>
                      </a:endParaRPr>
                    </a:p>
                  </a:txBody>
                  <a:tcPr marL="88448" marR="88448" marT="44224" marB="4422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solidFill>
                            <a:srgbClr val="000000"/>
                          </a:solidFill>
                          <a:latin typeface="가는으뜸체"/>
                        </a:rPr>
                        <a:t>31,911</a:t>
                      </a:r>
                      <a:endParaRPr lang="en-US" sz="1000" dirty="0">
                        <a:solidFill>
                          <a:srgbClr val="000000"/>
                        </a:solidFill>
                        <a:latin typeface="가는으뜸체"/>
                      </a:endParaRPr>
                    </a:p>
                  </a:txBody>
                  <a:tcPr marL="88448" marR="88448" marT="44224" marB="4422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가는으뜸체"/>
                        </a:rPr>
                        <a:t>26,865</a:t>
                      </a:r>
                      <a:endParaRPr lang="en-US" sz="1000">
                        <a:solidFill>
                          <a:srgbClr val="000000"/>
                        </a:solidFill>
                        <a:latin typeface="가는으뜸체"/>
                      </a:endParaRPr>
                    </a:p>
                  </a:txBody>
                  <a:tcPr marL="88448" marR="88448" marT="44224" marB="4422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solidFill>
                            <a:srgbClr val="000000"/>
                          </a:solidFill>
                          <a:latin typeface="가는으뜸체"/>
                        </a:rPr>
                        <a:t>42,095</a:t>
                      </a:r>
                      <a:endParaRPr lang="en-US" sz="1000" dirty="0">
                        <a:solidFill>
                          <a:srgbClr val="000000"/>
                        </a:solidFill>
                        <a:latin typeface="가는으뜸체"/>
                      </a:endParaRPr>
                    </a:p>
                  </a:txBody>
                  <a:tcPr marL="88448" marR="88448" marT="44224" marB="4422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86805">
                <a:tc rowSpan="2">
                  <a:txBody>
                    <a:bodyPr/>
                    <a:lstStyle/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가는으뜸체"/>
                        </a:rPr>
                        <a:t>건 </a:t>
                      </a:r>
                      <a:endParaRPr lang="ko-KR" altLang="en-US" sz="1000">
                        <a:solidFill>
                          <a:srgbClr val="000000"/>
                        </a:solidFill>
                        <a:latin typeface="가는으뜸체"/>
                      </a:endParaRPr>
                    </a:p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가는으뜸체"/>
                        </a:rPr>
                        <a:t>설</a:t>
                      </a:r>
                      <a:endParaRPr lang="ko-KR" altLang="en-US" sz="1000">
                        <a:solidFill>
                          <a:srgbClr val="000000"/>
                        </a:solidFill>
                        <a:latin typeface="가는으뜸체"/>
                      </a:endParaRPr>
                    </a:p>
                    <a:p>
                      <a:pPr marL="0" marR="0" algn="ctr">
                        <a:lnSpc>
                          <a:spcPct val="14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>
                          <a:solidFill>
                            <a:srgbClr val="000000"/>
                          </a:solidFill>
                          <a:latin typeface="가는으뜸체"/>
                        </a:rPr>
                        <a:t>비</a:t>
                      </a:r>
                      <a:endParaRPr lang="ko-KR" altLang="en-US" sz="1000">
                        <a:solidFill>
                          <a:srgbClr val="000000"/>
                        </a:solidFill>
                        <a:latin typeface="가는으뜸체"/>
                      </a:endParaRPr>
                    </a:p>
                  </a:txBody>
                  <a:tcPr marL="88448" marR="88448" marT="44224" marB="44224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latin typeface="가는으뜸체"/>
                        </a:rPr>
                        <a:t>토목공사비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가는으뜸체"/>
                      </a:endParaRPr>
                    </a:p>
                  </a:txBody>
                  <a:tcPr marL="88448" marR="88448" marT="44224" marB="4422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solidFill>
                            <a:srgbClr val="000000"/>
                          </a:solidFill>
                          <a:latin typeface="가는으뜸체"/>
                        </a:rPr>
                        <a:t>17,621</a:t>
                      </a:r>
                      <a:endParaRPr lang="en-US" sz="1000" dirty="0">
                        <a:solidFill>
                          <a:srgbClr val="000000"/>
                        </a:solidFill>
                        <a:latin typeface="가는으뜸체"/>
                      </a:endParaRPr>
                    </a:p>
                  </a:txBody>
                  <a:tcPr marL="88448" marR="88448" marT="44224" marB="4422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solidFill>
                            <a:srgbClr val="000000"/>
                          </a:solidFill>
                          <a:latin typeface="가는으뜸체"/>
                        </a:rPr>
                        <a:t>1,800</a:t>
                      </a:r>
                      <a:endParaRPr lang="en-US" sz="1000" dirty="0">
                        <a:solidFill>
                          <a:srgbClr val="000000"/>
                        </a:solidFill>
                        <a:latin typeface="가는으뜸체"/>
                      </a:endParaRPr>
                    </a:p>
                  </a:txBody>
                  <a:tcPr marL="88448" marR="88448" marT="44224" marB="4422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solidFill>
                            <a:srgbClr val="000000"/>
                          </a:solidFill>
                          <a:latin typeface="가는으뜸체"/>
                        </a:rPr>
                        <a:t>10,297</a:t>
                      </a:r>
                      <a:endParaRPr lang="en-US" sz="1000" dirty="0">
                        <a:solidFill>
                          <a:srgbClr val="000000"/>
                        </a:solidFill>
                        <a:latin typeface="가는으뜸체"/>
                      </a:endParaRPr>
                    </a:p>
                  </a:txBody>
                  <a:tcPr marL="88448" marR="88448" marT="44224" marB="4422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solidFill>
                            <a:srgbClr val="000000"/>
                          </a:solidFill>
                          <a:latin typeface="가는으뜸체"/>
                        </a:rPr>
                        <a:t>5,297</a:t>
                      </a:r>
                      <a:endParaRPr lang="en-US" sz="1000" dirty="0">
                        <a:solidFill>
                          <a:srgbClr val="000000"/>
                        </a:solidFill>
                        <a:latin typeface="가는으뜸체"/>
                      </a:endParaRPr>
                    </a:p>
                  </a:txBody>
                  <a:tcPr marL="88448" marR="88448" marT="44224" marB="4422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가는으뜸체"/>
                        </a:rPr>
                        <a:t>-</a:t>
                      </a:r>
                      <a:endParaRPr lang="en-US" sz="1000">
                        <a:solidFill>
                          <a:srgbClr val="000000"/>
                        </a:solidFill>
                        <a:latin typeface="가는으뜸체"/>
                      </a:endParaRPr>
                    </a:p>
                  </a:txBody>
                  <a:tcPr marL="88448" marR="88448" marT="44224" marB="4422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가는으뜸체"/>
                        </a:rPr>
                        <a:t>227</a:t>
                      </a:r>
                      <a:endParaRPr lang="en-US" sz="1000">
                        <a:solidFill>
                          <a:srgbClr val="000000"/>
                        </a:solidFill>
                        <a:latin typeface="가는으뜸체"/>
                      </a:endParaRPr>
                    </a:p>
                  </a:txBody>
                  <a:tcPr marL="88448" marR="88448" marT="44224" marB="4422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995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latin typeface="가는으뜸체"/>
                        </a:rPr>
                        <a:t>건축공사비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가는으뜸체"/>
                      </a:endParaRPr>
                    </a:p>
                  </a:txBody>
                  <a:tcPr marL="88448" marR="88448" marT="44224" marB="4422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solidFill>
                            <a:srgbClr val="000000"/>
                          </a:solidFill>
                          <a:latin typeface="가는으뜸체"/>
                        </a:rPr>
                        <a:t>95,347</a:t>
                      </a:r>
                      <a:endParaRPr lang="en-US" sz="1000" dirty="0">
                        <a:solidFill>
                          <a:srgbClr val="000000"/>
                        </a:solidFill>
                        <a:latin typeface="가는으뜸체"/>
                      </a:endParaRPr>
                    </a:p>
                  </a:txBody>
                  <a:tcPr marL="88448" marR="88448" marT="44224" marB="4422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가는으뜸체"/>
                        </a:rPr>
                        <a:t>-</a:t>
                      </a:r>
                      <a:endParaRPr lang="en-US" sz="1000">
                        <a:solidFill>
                          <a:srgbClr val="000000"/>
                        </a:solidFill>
                        <a:latin typeface="가는으뜸체"/>
                      </a:endParaRPr>
                    </a:p>
                  </a:txBody>
                  <a:tcPr marL="88448" marR="88448" marT="44224" marB="4422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가는으뜸체"/>
                        </a:rPr>
                        <a:t>-</a:t>
                      </a:r>
                      <a:endParaRPr lang="en-US" sz="1000">
                        <a:solidFill>
                          <a:srgbClr val="000000"/>
                        </a:solidFill>
                        <a:latin typeface="가는으뜸체"/>
                      </a:endParaRPr>
                    </a:p>
                  </a:txBody>
                  <a:tcPr marL="88448" marR="88448" marT="44224" marB="4422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가는으뜸체"/>
                        </a:rPr>
                        <a:t>26,614</a:t>
                      </a:r>
                      <a:endParaRPr lang="en-US" sz="1000">
                        <a:solidFill>
                          <a:srgbClr val="000000"/>
                        </a:solidFill>
                        <a:latin typeface="가는으뜸체"/>
                      </a:endParaRPr>
                    </a:p>
                  </a:txBody>
                  <a:tcPr marL="88448" marR="88448" marT="44224" marB="4422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가는으뜸체"/>
                        </a:rPr>
                        <a:t>26,865</a:t>
                      </a:r>
                      <a:endParaRPr lang="en-US" sz="1000">
                        <a:solidFill>
                          <a:srgbClr val="000000"/>
                        </a:solidFill>
                        <a:latin typeface="가는으뜸체"/>
                      </a:endParaRPr>
                    </a:p>
                  </a:txBody>
                  <a:tcPr marL="88448" marR="88448" marT="44224" marB="4422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 smtClean="0">
                          <a:solidFill>
                            <a:srgbClr val="000000"/>
                          </a:solidFill>
                          <a:latin typeface="가는으뜸체"/>
                        </a:rPr>
                        <a:t>41,868</a:t>
                      </a:r>
                      <a:endParaRPr lang="en-US" sz="1000" dirty="0">
                        <a:solidFill>
                          <a:srgbClr val="000000"/>
                        </a:solidFill>
                        <a:latin typeface="가는으뜸체"/>
                      </a:endParaRPr>
                    </a:p>
                  </a:txBody>
                  <a:tcPr marL="88448" marR="88448" marT="44224" marB="4422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95060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latin typeface="가는으뜸체"/>
                        </a:rPr>
                        <a:t>기타비용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가는으뜸체"/>
                      </a:endParaRPr>
                    </a:p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가는으뜸체"/>
                        </a:rPr>
                        <a:t>(</a:t>
                      </a:r>
                      <a:r>
                        <a:rPr lang="ko-KR" altLang="en-US" sz="1000" dirty="0" err="1">
                          <a:solidFill>
                            <a:srgbClr val="000000"/>
                          </a:solidFill>
                          <a:latin typeface="가는으뜸체"/>
                        </a:rPr>
                        <a:t>설계비ㆍ운용자금</a:t>
                      </a:r>
                      <a:r>
                        <a:rPr lang="ko-KR" altLang="en-US" sz="1000" dirty="0">
                          <a:solidFill>
                            <a:srgbClr val="000000"/>
                          </a:solidFill>
                          <a:latin typeface="가는으뜸체"/>
                        </a:rPr>
                        <a:t> 등</a:t>
                      </a:r>
                      <a:r>
                        <a:rPr lang="en-US" altLang="ko-KR" sz="1000" dirty="0">
                          <a:solidFill>
                            <a:srgbClr val="000000"/>
                          </a:solidFill>
                          <a:latin typeface="가는으뜸체"/>
                        </a:rPr>
                        <a:t>)</a:t>
                      </a:r>
                    </a:p>
                  </a:txBody>
                  <a:tcPr marL="88448" marR="88448" marT="44224" marB="44224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가는으뜸체"/>
                        </a:rPr>
                        <a:t>5,000</a:t>
                      </a:r>
                      <a:endParaRPr lang="en-US" sz="1000">
                        <a:solidFill>
                          <a:srgbClr val="000000"/>
                        </a:solidFill>
                        <a:latin typeface="가는으뜸체"/>
                      </a:endParaRPr>
                    </a:p>
                  </a:txBody>
                  <a:tcPr marL="88448" marR="88448" marT="44224" marB="4422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가는으뜸체"/>
                        </a:rPr>
                        <a:t>1,000</a:t>
                      </a:r>
                      <a:endParaRPr lang="en-US" sz="1000">
                        <a:solidFill>
                          <a:srgbClr val="000000"/>
                        </a:solidFill>
                        <a:latin typeface="가는으뜸체"/>
                      </a:endParaRPr>
                    </a:p>
                  </a:txBody>
                  <a:tcPr marL="88448" marR="88448" marT="44224" marB="4422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가는으뜸체"/>
                        </a:rPr>
                        <a:t>1,000</a:t>
                      </a:r>
                      <a:endParaRPr lang="en-US" sz="1000">
                        <a:solidFill>
                          <a:srgbClr val="000000"/>
                        </a:solidFill>
                        <a:latin typeface="가는으뜸체"/>
                      </a:endParaRPr>
                    </a:p>
                  </a:txBody>
                  <a:tcPr marL="88448" marR="88448" marT="44224" marB="4422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가는으뜸체"/>
                        </a:rPr>
                        <a:t>1,000</a:t>
                      </a:r>
                      <a:endParaRPr lang="en-US" sz="1000">
                        <a:solidFill>
                          <a:srgbClr val="000000"/>
                        </a:solidFill>
                        <a:latin typeface="가는으뜸체"/>
                      </a:endParaRPr>
                    </a:p>
                  </a:txBody>
                  <a:tcPr marL="88448" marR="88448" marT="44224" marB="4422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가는으뜸체"/>
                        </a:rPr>
                        <a:t>1,000</a:t>
                      </a:r>
                      <a:endParaRPr lang="en-US" sz="1000">
                        <a:solidFill>
                          <a:srgbClr val="000000"/>
                        </a:solidFill>
                        <a:latin typeface="가는으뜸체"/>
                      </a:endParaRPr>
                    </a:p>
                  </a:txBody>
                  <a:tcPr marL="88448" marR="88448" marT="44224" marB="4422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가는으뜸체"/>
                        </a:rPr>
                        <a:t>1,000</a:t>
                      </a:r>
                      <a:endParaRPr lang="en-US" sz="1000">
                        <a:solidFill>
                          <a:srgbClr val="000000"/>
                        </a:solidFill>
                        <a:latin typeface="가는으뜸체"/>
                      </a:endParaRPr>
                    </a:p>
                  </a:txBody>
                  <a:tcPr marL="88448" marR="88448" marT="44224" marB="4422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84968">
                <a:tc gridSpan="2"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dirty="0">
                          <a:solidFill>
                            <a:srgbClr val="000000"/>
                          </a:solidFill>
                          <a:latin typeface="가는으뜸체"/>
                        </a:rPr>
                        <a:t>예 비 비</a:t>
                      </a:r>
                      <a:endParaRPr lang="ko-KR" altLang="en-US" sz="1000" dirty="0">
                        <a:solidFill>
                          <a:srgbClr val="000000"/>
                        </a:solidFill>
                        <a:latin typeface="가는으뜸체"/>
                      </a:endParaRPr>
                    </a:p>
                  </a:txBody>
                  <a:tcPr marL="88448" marR="88448" marT="44224" marB="44224" anchor="ctr">
                    <a:lnL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가는으뜸체"/>
                        </a:rPr>
                        <a:t>1,500 </a:t>
                      </a:r>
                      <a:endParaRPr lang="en-US" sz="1000" dirty="0">
                        <a:solidFill>
                          <a:srgbClr val="000000"/>
                        </a:solidFill>
                        <a:latin typeface="가는으뜸체"/>
                      </a:endParaRPr>
                    </a:p>
                  </a:txBody>
                  <a:tcPr marL="88448" marR="88448" marT="44224" marB="4422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가는으뜸체"/>
                        </a:rPr>
                        <a:t>300</a:t>
                      </a:r>
                      <a:endParaRPr lang="en-US" sz="1000" dirty="0">
                        <a:solidFill>
                          <a:srgbClr val="000000"/>
                        </a:solidFill>
                        <a:latin typeface="가는으뜸체"/>
                      </a:endParaRPr>
                    </a:p>
                  </a:txBody>
                  <a:tcPr marL="88448" marR="88448" marT="44224" marB="4422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가는으뜸체"/>
                        </a:rPr>
                        <a:t>300</a:t>
                      </a:r>
                      <a:endParaRPr lang="en-US" sz="1000">
                        <a:solidFill>
                          <a:srgbClr val="000000"/>
                        </a:solidFill>
                        <a:latin typeface="가는으뜸체"/>
                      </a:endParaRPr>
                    </a:p>
                  </a:txBody>
                  <a:tcPr marL="88448" marR="88448" marT="44224" marB="4422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가는으뜸체"/>
                        </a:rPr>
                        <a:t>300</a:t>
                      </a:r>
                      <a:endParaRPr lang="en-US" sz="1000">
                        <a:solidFill>
                          <a:srgbClr val="000000"/>
                        </a:solidFill>
                        <a:latin typeface="가는으뜸체"/>
                      </a:endParaRPr>
                    </a:p>
                  </a:txBody>
                  <a:tcPr marL="88448" marR="88448" marT="44224" marB="4422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>
                          <a:solidFill>
                            <a:srgbClr val="000000"/>
                          </a:solidFill>
                          <a:latin typeface="가는으뜸체"/>
                        </a:rPr>
                        <a:t>300</a:t>
                      </a:r>
                      <a:endParaRPr lang="en-US" sz="1000">
                        <a:solidFill>
                          <a:srgbClr val="000000"/>
                        </a:solidFill>
                        <a:latin typeface="가는으뜸체"/>
                      </a:endParaRPr>
                    </a:p>
                  </a:txBody>
                  <a:tcPr marL="88448" marR="88448" marT="44224" marB="4422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dirty="0">
                          <a:solidFill>
                            <a:srgbClr val="000000"/>
                          </a:solidFill>
                          <a:latin typeface="가는으뜸체"/>
                        </a:rPr>
                        <a:t>300</a:t>
                      </a:r>
                      <a:endParaRPr lang="en-US" sz="1000" dirty="0">
                        <a:solidFill>
                          <a:srgbClr val="000000"/>
                        </a:solidFill>
                        <a:latin typeface="가는으뜸체"/>
                      </a:endParaRPr>
                    </a:p>
                  </a:txBody>
                  <a:tcPr marL="88448" marR="88448" marT="44224" marB="44224" anchor="ctr">
                    <a:lnL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514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523844" y="928670"/>
            <a:ext cx="3071834" cy="8002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eaLnBrk="1" latinLnBrk="1" hangingPunct="1"/>
            <a:r>
              <a:rPr lang="en-US" altLang="ko-KR" b="1" dirty="0" smtClean="0">
                <a:solidFill>
                  <a:prstClr val="black"/>
                </a:solidFill>
                <a:cs typeface="굴림" pitchFamily="50" charset="-127"/>
              </a:rPr>
              <a:t>1. </a:t>
            </a:r>
            <a:r>
              <a:rPr lang="ko-KR" altLang="en-US" b="1" dirty="0" smtClean="0">
                <a:solidFill>
                  <a:prstClr val="black"/>
                </a:solidFill>
                <a:cs typeface="굴림" pitchFamily="50" charset="-127"/>
              </a:rPr>
              <a:t>재원조달계획</a:t>
            </a:r>
            <a:endParaRPr lang="ko-KR" altLang="en-US" dirty="0" smtClean="0">
              <a:solidFill>
                <a:prstClr val="black"/>
              </a:solidFill>
              <a:cs typeface="굴림" pitchFamily="50" charset="-127"/>
            </a:endParaRPr>
          </a:p>
          <a:p>
            <a:pPr lvl="0"/>
            <a:r>
              <a:rPr lang="ko-KR" altLang="en-US" sz="1400" dirty="0" smtClean="0">
                <a:solidFill>
                  <a:prstClr val="black"/>
                </a:solidFill>
                <a:cs typeface="굴림" pitchFamily="50" charset="-127"/>
              </a:rPr>
              <a:t>가</a:t>
            </a:r>
            <a:r>
              <a:rPr lang="en-US" altLang="ko-KR" sz="1400" dirty="0" smtClean="0">
                <a:solidFill>
                  <a:prstClr val="black"/>
                </a:solidFill>
                <a:cs typeface="굴림" pitchFamily="50" charset="-127"/>
              </a:rPr>
              <a:t>. </a:t>
            </a:r>
            <a:r>
              <a:rPr lang="ko-KR" altLang="en-US" sz="1400" dirty="0" smtClean="0">
                <a:solidFill>
                  <a:prstClr val="black"/>
                </a:solidFill>
                <a:cs typeface="굴림" pitchFamily="50" charset="-127"/>
              </a:rPr>
              <a:t>투자비용 </a:t>
            </a:r>
            <a:r>
              <a:rPr lang="en-US" altLang="ko-KR" sz="1400" dirty="0" smtClean="0">
                <a:solidFill>
                  <a:prstClr val="black"/>
                </a:solidFill>
                <a:cs typeface="굴림" pitchFamily="50" charset="-127"/>
              </a:rPr>
              <a:t>: </a:t>
            </a:r>
            <a:r>
              <a:rPr lang="ko-KR" altLang="en-US" sz="1400" dirty="0" smtClean="0">
                <a:solidFill>
                  <a:prstClr val="black"/>
                </a:solidFill>
                <a:cs typeface="굴림" pitchFamily="50" charset="-127"/>
              </a:rPr>
              <a:t>총 </a:t>
            </a:r>
            <a:r>
              <a:rPr lang="en-US" altLang="ko-KR" sz="1400" dirty="0" smtClean="0">
                <a:solidFill>
                  <a:prstClr val="black"/>
                </a:solidFill>
                <a:cs typeface="굴림" pitchFamily="50" charset="-127"/>
              </a:rPr>
              <a:t>121,317</a:t>
            </a:r>
            <a:r>
              <a:rPr lang="ko-KR" altLang="en-US" sz="1400" dirty="0" err="1" smtClean="0">
                <a:solidFill>
                  <a:prstClr val="black"/>
                </a:solidFill>
                <a:cs typeface="굴림" pitchFamily="50" charset="-127"/>
              </a:rPr>
              <a:t>백만원</a:t>
            </a:r>
            <a:endParaRPr lang="ko-KR" altLang="en-US" sz="1400" dirty="0" smtClean="0">
              <a:solidFill>
                <a:prstClr val="black"/>
              </a:solidFill>
              <a:cs typeface="굴림" pitchFamily="50" charset="-127"/>
            </a:endParaRPr>
          </a:p>
          <a:p>
            <a:pPr lvl="0"/>
            <a:r>
              <a:rPr lang="ko-KR" altLang="en-US" sz="1400" dirty="0" smtClean="0">
                <a:solidFill>
                  <a:prstClr val="black"/>
                </a:solidFill>
                <a:cs typeface="굴림" pitchFamily="50" charset="-127"/>
              </a:rPr>
              <a:t>나</a:t>
            </a:r>
            <a:r>
              <a:rPr lang="en-US" altLang="ko-KR" sz="1400" dirty="0" smtClean="0">
                <a:solidFill>
                  <a:prstClr val="black"/>
                </a:solidFill>
                <a:cs typeface="굴림" pitchFamily="50" charset="-127"/>
              </a:rPr>
              <a:t>. </a:t>
            </a:r>
            <a:r>
              <a:rPr lang="ko-KR" altLang="en-US" sz="1400" dirty="0" smtClean="0">
                <a:solidFill>
                  <a:prstClr val="black"/>
                </a:solidFill>
                <a:cs typeface="굴림" pitchFamily="50" charset="-127"/>
              </a:rPr>
              <a:t>소요자금내역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881430" y="1428736"/>
            <a:ext cx="18982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ko-KR" b="1" dirty="0" smtClean="0">
                <a:solidFill>
                  <a:srgbClr val="000000"/>
                </a:solidFill>
                <a:ea typeface="HY울릉도M" pitchFamily="18" charset="-127"/>
                <a:cs typeface="굴림" pitchFamily="50" charset="-127"/>
              </a:rPr>
              <a:t>&lt;</a:t>
            </a:r>
            <a:r>
              <a:rPr lang="ko-KR" altLang="en-US" b="1" dirty="0" smtClean="0">
                <a:solidFill>
                  <a:srgbClr val="000000"/>
                </a:solidFill>
                <a:ea typeface="HY울릉도M" pitchFamily="18" charset="-127"/>
                <a:cs typeface="굴림" pitchFamily="50" charset="-127"/>
              </a:rPr>
              <a:t>소요 자금내역</a:t>
            </a:r>
            <a:r>
              <a:rPr lang="en-US" altLang="ko-KR" b="1" dirty="0" smtClean="0">
                <a:solidFill>
                  <a:srgbClr val="000000"/>
                </a:solidFill>
                <a:ea typeface="HY울릉도M" pitchFamily="18" charset="-127"/>
                <a:cs typeface="굴림" pitchFamily="50" charset="-127"/>
              </a:rPr>
              <a:t>&gt;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095348" y="5786454"/>
            <a:ext cx="5643602" cy="276999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200" b="1" dirty="0" smtClean="0"/>
              <a:t>★ 최초 개발사업승인을 위한 계획으로 실 진행 시 다소 증감은 발생 함</a:t>
            </a:r>
            <a:endParaRPr lang="ko-KR" altLang="en-US" sz="1200" b="1" dirty="0"/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4" name="Rectangle 4"/>
          <p:cNvSpPr>
            <a:spLocks noChangeArrowheads="1"/>
          </p:cNvSpPr>
          <p:nvPr/>
        </p:nvSpPr>
        <p:spPr bwMode="auto">
          <a:xfrm>
            <a:off x="0" y="0"/>
            <a:ext cx="9906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</p:spPr>
        <p:txBody>
          <a:bodyPr wrap="none" anchor="ctr">
            <a:spAutoFit/>
          </a:bodyPr>
          <a:lstStyle/>
          <a:p>
            <a:pPr eaLnBrk="1" latinLnBrk="1" hangingPunct="1">
              <a:defRPr/>
            </a:pPr>
            <a:endParaRPr lang="ko-KR" altLang="en-US"/>
          </a:p>
        </p:txBody>
      </p:sp>
      <p:sp>
        <p:nvSpPr>
          <p:cNvPr id="95235" name="TextBox 6"/>
          <p:cNvSpPr txBox="1">
            <a:spLocks noChangeArrowheads="1"/>
          </p:cNvSpPr>
          <p:nvPr/>
        </p:nvSpPr>
        <p:spPr bwMode="auto">
          <a:xfrm>
            <a:off x="738188" y="357188"/>
            <a:ext cx="5078412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 latinLnBrk="1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eaLnBrk="1" hangingPunct="1"/>
            <a:r>
              <a:rPr kumimoji="0" lang="ko-KR" altLang="en-US" sz="1600">
                <a:latin typeface="HY울릉도M" panose="02030600000101010101" pitchFamily="18" charset="-127"/>
                <a:ea typeface="HY울릉도M" panose="02030600000101010101" pitchFamily="18" charset="-127"/>
              </a:rPr>
              <a:t>지역균형개발 및 지방 중소기업 육성에 관한 법률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849313" y="1011238"/>
            <a:ext cx="1943100" cy="1265237"/>
          </a:xfrm>
          <a:prstGeom prst="rect">
            <a:avLst/>
          </a:prstGeom>
          <a:noFill/>
          <a:ln cmpd="tri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16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개발촉진지구</a:t>
            </a:r>
            <a:endParaRPr lang="en-US" altLang="ko-KR" sz="1600" dirty="0">
              <a:solidFill>
                <a:schemeClr val="tx1"/>
              </a:solidFill>
              <a:latin typeface="휴먼모음T" pitchFamily="18" charset="-127"/>
              <a:ea typeface="휴먼모음T" pitchFamily="18" charset="-127"/>
            </a:endParaRPr>
          </a:p>
          <a:p>
            <a:pPr algn="ctr" eaLnBrk="1" latinLnBrk="1" hangingPunct="1">
              <a:defRPr/>
            </a:pPr>
            <a:r>
              <a:rPr lang="ko-KR" altLang="en-US" sz="16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지정단계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849313" y="2349500"/>
            <a:ext cx="1943100" cy="1276350"/>
          </a:xfrm>
          <a:prstGeom prst="rect">
            <a:avLst/>
          </a:prstGeom>
          <a:solidFill>
            <a:schemeClr val="bg2">
              <a:lumMod val="75000"/>
            </a:schemeClr>
          </a:solidFill>
          <a:ln cmpd="tri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16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개발계획단계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849313" y="3695700"/>
            <a:ext cx="1943100" cy="2444750"/>
          </a:xfrm>
          <a:prstGeom prst="rect">
            <a:avLst/>
          </a:prstGeom>
          <a:noFill/>
          <a:ln cmpd="tri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16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실시계획단계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3224213" y="1009650"/>
            <a:ext cx="2881312" cy="328613"/>
          </a:xfrm>
          <a:prstGeom prst="rect">
            <a:avLst/>
          </a:prstGeom>
          <a:noFill/>
          <a:ln cmpd="tri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개발촉진지구 지정계획안 작성</a:t>
            </a:r>
            <a:endParaRPr lang="en-US" altLang="ko-KR" sz="900" dirty="0">
              <a:solidFill>
                <a:schemeClr val="tx1"/>
              </a:solidFill>
              <a:latin typeface="휴먼모음T" pitchFamily="18" charset="-127"/>
              <a:ea typeface="휴먼모음T" pitchFamily="18" charset="-127"/>
            </a:endParaRPr>
          </a:p>
          <a:p>
            <a:pPr algn="ctr" eaLnBrk="1" latinLnBrk="1" hangingPunct="1">
              <a:defRPr/>
            </a:pPr>
            <a:r>
              <a:rPr lang="en-US" altLang="ko-KR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시</a:t>
            </a:r>
            <a:r>
              <a:rPr lang="en-US" altLang="ko-KR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도지사</a:t>
            </a:r>
            <a:r>
              <a:rPr lang="en-US" altLang="ko-KR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endParaRPr lang="ko-KR" altLang="en-US" sz="900" dirty="0">
              <a:solidFill>
                <a:schemeClr val="tx1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3224213" y="1411288"/>
            <a:ext cx="2881312" cy="328612"/>
          </a:xfrm>
          <a:prstGeom prst="rect">
            <a:avLst/>
          </a:prstGeom>
          <a:noFill/>
          <a:ln cmpd="tri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개발촉진지구 지정요청</a:t>
            </a:r>
            <a:endParaRPr lang="en-US" altLang="ko-KR" sz="900" dirty="0">
              <a:solidFill>
                <a:schemeClr val="tx1"/>
              </a:solidFill>
              <a:latin typeface="휴먼모음T" pitchFamily="18" charset="-127"/>
              <a:ea typeface="휴먼모음T" pitchFamily="18" charset="-127"/>
            </a:endParaRPr>
          </a:p>
          <a:p>
            <a:pPr algn="ctr" eaLnBrk="1" latinLnBrk="1" hangingPunct="1">
              <a:defRPr/>
            </a:pPr>
            <a:r>
              <a:rPr lang="en-US" altLang="ko-KR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시</a:t>
            </a:r>
            <a:r>
              <a:rPr lang="en-US" altLang="ko-KR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도지사 </a:t>
            </a:r>
            <a:r>
              <a:rPr lang="en-US" altLang="ko-KR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-&gt; </a:t>
            </a:r>
            <a:r>
              <a:rPr lang="ko-KR" altLang="en-US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국토해양부장관</a:t>
            </a:r>
            <a:r>
              <a:rPr lang="en-US" altLang="ko-KR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endParaRPr lang="ko-KR" altLang="en-US" sz="900" dirty="0">
              <a:solidFill>
                <a:schemeClr val="tx1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3224213" y="1955800"/>
            <a:ext cx="2881312" cy="328613"/>
          </a:xfrm>
          <a:prstGeom prst="rect">
            <a:avLst/>
          </a:prstGeom>
          <a:noFill/>
          <a:ln cmpd="tri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개발촉진지구 지정</a:t>
            </a:r>
            <a:r>
              <a:rPr lang="en-US" altLang="ko-KR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고시</a:t>
            </a:r>
            <a:endParaRPr lang="en-US" altLang="ko-KR" sz="900" dirty="0">
              <a:solidFill>
                <a:schemeClr val="tx1"/>
              </a:solidFill>
              <a:latin typeface="휴먼모음T" pitchFamily="18" charset="-127"/>
              <a:ea typeface="휴먼모음T" pitchFamily="18" charset="-127"/>
            </a:endParaRPr>
          </a:p>
          <a:p>
            <a:pPr algn="ctr" eaLnBrk="1" latinLnBrk="1" hangingPunct="1">
              <a:defRPr/>
            </a:pPr>
            <a:r>
              <a:rPr lang="en-US" altLang="ko-KR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국토해양부장관</a:t>
            </a:r>
            <a:r>
              <a:rPr lang="en-US" altLang="ko-KR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endParaRPr lang="ko-KR" altLang="en-US" sz="900" dirty="0">
              <a:solidFill>
                <a:schemeClr val="tx1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3224213" y="2347913"/>
            <a:ext cx="2881312" cy="328612"/>
          </a:xfrm>
          <a:prstGeom prst="rect">
            <a:avLst/>
          </a:prstGeom>
          <a:solidFill>
            <a:schemeClr val="bg2">
              <a:lumMod val="75000"/>
            </a:schemeClr>
          </a:solidFill>
          <a:ln cmpd="tri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개발계획 수립</a:t>
            </a:r>
            <a:endParaRPr lang="en-US" altLang="ko-KR" sz="900" dirty="0">
              <a:solidFill>
                <a:schemeClr val="tx1"/>
              </a:solidFill>
              <a:latin typeface="휴먼모음T" pitchFamily="18" charset="-127"/>
              <a:ea typeface="휴먼모음T" pitchFamily="18" charset="-127"/>
            </a:endParaRPr>
          </a:p>
          <a:p>
            <a:pPr algn="ctr" eaLnBrk="1" latinLnBrk="1" hangingPunct="1">
              <a:defRPr/>
            </a:pPr>
            <a:r>
              <a:rPr lang="en-US" altLang="ko-KR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시장</a:t>
            </a:r>
            <a:r>
              <a:rPr lang="en-US" altLang="ko-KR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군수</a:t>
            </a:r>
            <a:r>
              <a:rPr lang="en-US" altLang="ko-KR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구청장</a:t>
            </a:r>
            <a:r>
              <a:rPr lang="en-US" altLang="ko-KR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시</a:t>
            </a:r>
            <a:r>
              <a:rPr lang="en-US" altLang="ko-KR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도지사</a:t>
            </a:r>
            <a:r>
              <a:rPr lang="en-US" altLang="ko-KR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endParaRPr lang="ko-KR" altLang="en-US" sz="900" dirty="0">
              <a:solidFill>
                <a:schemeClr val="tx1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3224213" y="2894013"/>
            <a:ext cx="2881312" cy="328612"/>
          </a:xfrm>
          <a:prstGeom prst="rect">
            <a:avLst/>
          </a:prstGeom>
          <a:solidFill>
            <a:schemeClr val="bg2">
              <a:lumMod val="75000"/>
            </a:schemeClr>
          </a:solidFill>
          <a:ln cmpd="tri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주민 및 관계전문가의 의견수렴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3224213" y="3284538"/>
            <a:ext cx="2881312" cy="330200"/>
          </a:xfrm>
          <a:prstGeom prst="rect">
            <a:avLst/>
          </a:prstGeom>
          <a:solidFill>
            <a:schemeClr val="bg2">
              <a:lumMod val="75000"/>
            </a:schemeClr>
          </a:solidFill>
          <a:ln cmpd="tri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개발계획 확정</a:t>
            </a:r>
            <a:r>
              <a:rPr lang="en-US" altLang="ko-KR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고시</a:t>
            </a:r>
            <a:endParaRPr lang="en-US" altLang="ko-KR" sz="900" dirty="0">
              <a:solidFill>
                <a:schemeClr val="tx1"/>
              </a:solidFill>
              <a:latin typeface="휴먼모음T" pitchFamily="18" charset="-127"/>
              <a:ea typeface="휴먼모음T" pitchFamily="18" charset="-127"/>
            </a:endParaRPr>
          </a:p>
          <a:p>
            <a:pPr algn="ctr" eaLnBrk="1" latinLnBrk="1" hangingPunct="1">
              <a:defRPr/>
            </a:pPr>
            <a:r>
              <a:rPr lang="en-US" altLang="ko-KR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시장</a:t>
            </a:r>
            <a:r>
              <a:rPr lang="en-US" altLang="ko-KR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군수</a:t>
            </a:r>
            <a:r>
              <a:rPr lang="en-US" altLang="ko-KR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구청장</a:t>
            </a:r>
            <a:r>
              <a:rPr lang="en-US" altLang="ko-KR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시</a:t>
            </a:r>
            <a:r>
              <a:rPr lang="en-US" altLang="ko-KR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도지사</a:t>
            </a:r>
            <a:r>
              <a:rPr lang="en-US" altLang="ko-KR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endParaRPr lang="ko-KR" altLang="en-US" sz="900" dirty="0">
              <a:solidFill>
                <a:schemeClr val="tx1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3224213" y="3686175"/>
            <a:ext cx="2881312" cy="328613"/>
          </a:xfrm>
          <a:prstGeom prst="rect">
            <a:avLst/>
          </a:prstGeom>
          <a:noFill/>
          <a:ln cmpd="tri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사업시행자지정신청</a:t>
            </a:r>
            <a:endParaRPr lang="en-US" altLang="ko-KR" sz="900" dirty="0">
              <a:solidFill>
                <a:schemeClr val="tx1"/>
              </a:solidFill>
              <a:latin typeface="휴먼모음T" pitchFamily="18" charset="-127"/>
              <a:ea typeface="휴먼모음T" pitchFamily="18" charset="-127"/>
            </a:endParaRPr>
          </a:p>
          <a:p>
            <a:pPr algn="ctr" eaLnBrk="1" latinLnBrk="1" hangingPunct="1">
              <a:defRPr/>
            </a:pPr>
            <a:r>
              <a:rPr lang="en-US" altLang="ko-KR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사업시행예정자 </a:t>
            </a:r>
            <a:r>
              <a:rPr lang="en-US" altLang="ko-KR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-&gt; </a:t>
            </a:r>
            <a:r>
              <a:rPr lang="ko-KR" altLang="en-US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시장</a:t>
            </a:r>
            <a:r>
              <a:rPr lang="en-US" altLang="ko-KR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군수</a:t>
            </a:r>
            <a:r>
              <a:rPr lang="en-US" altLang="ko-KR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구청장</a:t>
            </a:r>
            <a:r>
              <a:rPr lang="en-US" altLang="ko-KR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시</a:t>
            </a:r>
            <a:r>
              <a:rPr lang="en-US" altLang="ko-KR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도지사</a:t>
            </a:r>
            <a:r>
              <a:rPr lang="en-US" altLang="ko-KR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r>
              <a:rPr lang="ko-KR" altLang="en-US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 </a:t>
            </a:r>
          </a:p>
        </p:txBody>
      </p:sp>
      <p:sp>
        <p:nvSpPr>
          <p:cNvPr id="17" name="직사각형 16"/>
          <p:cNvSpPr/>
          <p:nvPr/>
        </p:nvSpPr>
        <p:spPr>
          <a:xfrm>
            <a:off x="3224213" y="4076700"/>
            <a:ext cx="2881312" cy="328613"/>
          </a:xfrm>
          <a:prstGeom prst="rect">
            <a:avLst/>
          </a:prstGeom>
          <a:noFill/>
          <a:ln cmpd="tri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사업시행지정</a:t>
            </a:r>
            <a:r>
              <a:rPr lang="en-US" altLang="ko-KR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고시</a:t>
            </a:r>
            <a:endParaRPr lang="en-US" altLang="ko-KR" sz="900" dirty="0">
              <a:solidFill>
                <a:schemeClr val="tx1"/>
              </a:solidFill>
              <a:latin typeface="휴먼모음T" pitchFamily="18" charset="-127"/>
              <a:ea typeface="휴먼모음T" pitchFamily="18" charset="-127"/>
            </a:endParaRPr>
          </a:p>
          <a:p>
            <a:pPr algn="ctr" eaLnBrk="1" latinLnBrk="1" hangingPunct="1">
              <a:defRPr/>
            </a:pPr>
            <a:r>
              <a:rPr lang="en-US" altLang="ko-KR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시장</a:t>
            </a:r>
            <a:r>
              <a:rPr lang="en-US" altLang="ko-KR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군수</a:t>
            </a:r>
            <a:r>
              <a:rPr lang="en-US" altLang="ko-KR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구청장</a:t>
            </a:r>
            <a:r>
              <a:rPr lang="en-US" altLang="ko-KR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시</a:t>
            </a:r>
            <a:r>
              <a:rPr lang="en-US" altLang="ko-KR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도지사</a:t>
            </a:r>
            <a:r>
              <a:rPr lang="en-US" altLang="ko-KR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endParaRPr lang="ko-KR" altLang="en-US" sz="900" dirty="0">
              <a:solidFill>
                <a:schemeClr val="tx1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3224213" y="4478338"/>
            <a:ext cx="2881312" cy="328612"/>
          </a:xfrm>
          <a:prstGeom prst="rect">
            <a:avLst/>
          </a:prstGeom>
          <a:noFill/>
          <a:ln cmpd="tri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실시계획승인신청</a:t>
            </a:r>
            <a:endParaRPr lang="en-US" altLang="ko-KR" sz="900" dirty="0">
              <a:solidFill>
                <a:schemeClr val="tx1"/>
              </a:solidFill>
              <a:latin typeface="휴먼모음T" pitchFamily="18" charset="-127"/>
              <a:ea typeface="휴먼모음T" pitchFamily="18" charset="-127"/>
            </a:endParaRPr>
          </a:p>
          <a:p>
            <a:pPr algn="ctr" eaLnBrk="1" latinLnBrk="1" hangingPunct="1">
              <a:defRPr/>
            </a:pPr>
            <a:r>
              <a:rPr lang="en-US" altLang="ko-KR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사업시행예정자 </a:t>
            </a:r>
            <a:r>
              <a:rPr lang="en-US" altLang="ko-KR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-&gt; </a:t>
            </a:r>
            <a:r>
              <a:rPr lang="ko-KR" altLang="en-US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시장</a:t>
            </a:r>
            <a:r>
              <a:rPr lang="en-US" altLang="ko-KR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군수</a:t>
            </a:r>
            <a:r>
              <a:rPr lang="en-US" altLang="ko-KR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구청장</a:t>
            </a:r>
            <a:r>
              <a:rPr lang="en-US" altLang="ko-KR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시</a:t>
            </a:r>
            <a:r>
              <a:rPr lang="en-US" altLang="ko-KR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도지사</a:t>
            </a:r>
            <a:r>
              <a:rPr lang="en-US" altLang="ko-KR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endParaRPr lang="ko-KR" altLang="en-US" sz="900" dirty="0">
              <a:solidFill>
                <a:schemeClr val="tx1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3224213" y="4878388"/>
            <a:ext cx="2881312" cy="330200"/>
          </a:xfrm>
          <a:prstGeom prst="rect">
            <a:avLst/>
          </a:prstGeom>
          <a:noFill/>
          <a:ln cmpd="tri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관계실과 및 관계기관협의</a:t>
            </a:r>
          </a:p>
        </p:txBody>
      </p:sp>
      <p:sp>
        <p:nvSpPr>
          <p:cNvPr id="21" name="직사각형 20"/>
          <p:cNvSpPr/>
          <p:nvPr/>
        </p:nvSpPr>
        <p:spPr>
          <a:xfrm>
            <a:off x="3224213" y="5403850"/>
            <a:ext cx="2881312" cy="328613"/>
          </a:xfrm>
          <a:prstGeom prst="rect">
            <a:avLst/>
          </a:prstGeom>
          <a:noFill/>
          <a:ln cmpd="tri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실시계획승인</a:t>
            </a:r>
            <a:r>
              <a:rPr lang="en-US" altLang="ko-KR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고시</a:t>
            </a:r>
            <a:endParaRPr lang="en-US" altLang="ko-KR" sz="900" dirty="0">
              <a:solidFill>
                <a:schemeClr val="tx1"/>
              </a:solidFill>
              <a:latin typeface="휴먼모음T" pitchFamily="18" charset="-127"/>
              <a:ea typeface="휴먼모음T" pitchFamily="18" charset="-127"/>
            </a:endParaRPr>
          </a:p>
          <a:p>
            <a:pPr algn="ctr" eaLnBrk="1" latinLnBrk="1" hangingPunct="1">
              <a:defRPr/>
            </a:pPr>
            <a:r>
              <a:rPr lang="en-US" altLang="ko-KR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 (</a:t>
            </a:r>
            <a:r>
              <a:rPr lang="ko-KR" altLang="en-US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시장</a:t>
            </a:r>
            <a:r>
              <a:rPr lang="en-US" altLang="ko-KR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군수</a:t>
            </a:r>
            <a:r>
              <a:rPr lang="en-US" altLang="ko-KR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구청장</a:t>
            </a:r>
            <a:r>
              <a:rPr lang="en-US" altLang="ko-KR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시</a:t>
            </a:r>
            <a:r>
              <a:rPr lang="en-US" altLang="ko-KR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도지사</a:t>
            </a:r>
            <a:r>
              <a:rPr lang="en-US" altLang="ko-KR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endParaRPr lang="ko-KR" altLang="en-US" sz="900" dirty="0">
              <a:solidFill>
                <a:schemeClr val="tx1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3224213" y="5805488"/>
            <a:ext cx="2881312" cy="328612"/>
          </a:xfrm>
          <a:prstGeom prst="rect">
            <a:avLst/>
          </a:prstGeom>
          <a:noFill/>
          <a:ln cmpd="tri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1" hangingPunct="1">
              <a:defRPr/>
            </a:pPr>
            <a:r>
              <a:rPr lang="ko-KR" altLang="en-US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공사착공</a:t>
            </a:r>
            <a:endParaRPr lang="en-US" altLang="ko-KR" sz="900" dirty="0">
              <a:solidFill>
                <a:schemeClr val="tx1"/>
              </a:solidFill>
              <a:latin typeface="휴먼모음T" pitchFamily="18" charset="-127"/>
              <a:ea typeface="휴먼모음T" pitchFamily="18" charset="-127"/>
            </a:endParaRPr>
          </a:p>
          <a:p>
            <a:pPr algn="ctr" eaLnBrk="1" latinLnBrk="1" hangingPunct="1">
              <a:defRPr/>
            </a:pPr>
            <a:r>
              <a:rPr lang="en-US" altLang="ko-KR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사업시행자</a:t>
            </a:r>
            <a:r>
              <a:rPr lang="en-US" altLang="ko-KR" sz="9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)</a:t>
            </a:r>
            <a:endParaRPr lang="ko-KR" altLang="en-US" sz="900" dirty="0">
              <a:solidFill>
                <a:schemeClr val="tx1"/>
              </a:solidFill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6897688" y="969963"/>
            <a:ext cx="2232025" cy="403225"/>
          </a:xfrm>
          <a:prstGeom prst="rect">
            <a:avLst/>
          </a:prstGeom>
          <a:noFill/>
          <a:ln cmpd="tri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buFont typeface="Arial" pitchFamily="34" charset="0"/>
              <a:buChar char="•"/>
              <a:defRPr/>
            </a:pPr>
            <a:r>
              <a:rPr lang="ko-KR" altLang="en-US" sz="11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 시장</a:t>
            </a:r>
            <a:r>
              <a:rPr lang="en-US" altLang="ko-KR" sz="11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11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군수 등은 시</a:t>
            </a:r>
            <a:r>
              <a:rPr lang="en-US" altLang="ko-KR" sz="11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·</a:t>
            </a:r>
            <a:r>
              <a:rPr lang="ko-KR" altLang="en-US" sz="11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도지사를</a:t>
            </a:r>
            <a:endParaRPr lang="en-US" altLang="ko-KR" sz="1100" dirty="0">
              <a:solidFill>
                <a:schemeClr val="tx1"/>
              </a:solidFill>
              <a:latin typeface="휴먼모음T" pitchFamily="18" charset="-127"/>
              <a:ea typeface="휴먼모음T" pitchFamily="18" charset="-127"/>
            </a:endParaRPr>
          </a:p>
          <a:p>
            <a:pPr eaLnBrk="1" latinLnBrk="1" hangingPunct="1">
              <a:defRPr/>
            </a:pPr>
            <a:r>
              <a:rPr lang="ko-KR" altLang="en-US" sz="11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  경유하여 지정제안 가능</a:t>
            </a:r>
          </a:p>
        </p:txBody>
      </p:sp>
      <p:sp>
        <p:nvSpPr>
          <p:cNvPr id="24" name="직사각형 23"/>
          <p:cNvSpPr/>
          <p:nvPr/>
        </p:nvSpPr>
        <p:spPr>
          <a:xfrm>
            <a:off x="6897688" y="1639888"/>
            <a:ext cx="2232025" cy="403225"/>
          </a:xfrm>
          <a:prstGeom prst="rect">
            <a:avLst/>
          </a:prstGeom>
          <a:noFill/>
          <a:ln cmpd="tri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buFont typeface="Arial" pitchFamily="34" charset="0"/>
              <a:buChar char="•"/>
              <a:defRPr/>
            </a:pPr>
            <a:r>
              <a:rPr lang="ko-KR" altLang="en-US" sz="11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 관계 중앙행정기관의 장과 협의</a:t>
            </a:r>
            <a:endParaRPr lang="en-US" altLang="ko-KR" sz="1100" dirty="0">
              <a:solidFill>
                <a:schemeClr val="tx1"/>
              </a:solidFill>
              <a:latin typeface="휴먼모음T" pitchFamily="18" charset="-127"/>
              <a:ea typeface="휴먼모음T" pitchFamily="18" charset="-127"/>
            </a:endParaRPr>
          </a:p>
          <a:p>
            <a:pPr eaLnBrk="1" latinLnBrk="1" hangingPunct="1">
              <a:buFont typeface="Arial" pitchFamily="34" charset="0"/>
              <a:buChar char="•"/>
              <a:defRPr/>
            </a:pPr>
            <a:r>
              <a:rPr lang="ko-KR" altLang="en-US" sz="11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 중앙도시계획위원회 심의</a:t>
            </a:r>
          </a:p>
        </p:txBody>
      </p:sp>
      <p:sp>
        <p:nvSpPr>
          <p:cNvPr id="25" name="직사각형 24"/>
          <p:cNvSpPr/>
          <p:nvPr/>
        </p:nvSpPr>
        <p:spPr>
          <a:xfrm>
            <a:off x="6897688" y="2582863"/>
            <a:ext cx="2232025" cy="403225"/>
          </a:xfrm>
          <a:prstGeom prst="rect">
            <a:avLst/>
          </a:prstGeom>
          <a:solidFill>
            <a:schemeClr val="bg2">
              <a:lumMod val="75000"/>
            </a:schemeClr>
          </a:solidFill>
          <a:ln cmpd="tri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buFont typeface="Arial" pitchFamily="34" charset="0"/>
              <a:buChar char="•"/>
              <a:defRPr/>
            </a:pPr>
            <a:r>
              <a:rPr lang="ko-KR" altLang="en-US" sz="11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 관계 행정기관의 장과 협의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6897688" y="3249613"/>
            <a:ext cx="2232025" cy="403225"/>
          </a:xfrm>
          <a:prstGeom prst="rect">
            <a:avLst/>
          </a:prstGeom>
          <a:solidFill>
            <a:schemeClr val="bg2">
              <a:lumMod val="75000"/>
            </a:schemeClr>
          </a:solidFill>
          <a:ln cmpd="tri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buFont typeface="Arial" pitchFamily="34" charset="0"/>
              <a:buChar char="•"/>
              <a:defRPr/>
            </a:pPr>
            <a:r>
              <a:rPr lang="ko-KR" altLang="en-US" sz="11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 국가지원사업계획인 경우</a:t>
            </a:r>
            <a:r>
              <a:rPr lang="en-US" altLang="ko-KR" sz="11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,</a:t>
            </a:r>
          </a:p>
          <a:p>
            <a:pPr eaLnBrk="1" latinLnBrk="1" hangingPunct="1">
              <a:defRPr/>
            </a:pPr>
            <a:r>
              <a:rPr lang="ko-KR" altLang="en-US" sz="11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  국토해양부장관 승인을 득해야 함</a:t>
            </a:r>
          </a:p>
        </p:txBody>
      </p:sp>
      <p:sp>
        <p:nvSpPr>
          <p:cNvPr id="27" name="직사각형 26"/>
          <p:cNvSpPr/>
          <p:nvPr/>
        </p:nvSpPr>
        <p:spPr>
          <a:xfrm>
            <a:off x="6897688" y="5095875"/>
            <a:ext cx="2232025" cy="403225"/>
          </a:xfrm>
          <a:prstGeom prst="rect">
            <a:avLst/>
          </a:prstGeom>
          <a:noFill/>
          <a:ln cmpd="tri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latinLnBrk="1" hangingPunct="1">
              <a:buFont typeface="Arial" pitchFamily="34" charset="0"/>
              <a:buChar char="•"/>
              <a:defRPr/>
            </a:pPr>
            <a:r>
              <a:rPr lang="ko-KR" altLang="en-US" sz="11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ko-KR" altLang="en-US" sz="1100" dirty="0" err="1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제영향평가</a:t>
            </a:r>
            <a:r>
              <a:rPr lang="ko-KR" altLang="en-US" sz="1100" dirty="0">
                <a:solidFill>
                  <a:schemeClr val="tx1"/>
                </a:solidFill>
                <a:latin typeface="휴먼모음T" pitchFamily="18" charset="-127"/>
                <a:ea typeface="휴먼모음T" pitchFamily="18" charset="-127"/>
              </a:rPr>
              <a:t> 등</a:t>
            </a:r>
          </a:p>
        </p:txBody>
      </p:sp>
      <p:cxnSp>
        <p:nvCxnSpPr>
          <p:cNvPr id="40" name="직선 연결선 39"/>
          <p:cNvCxnSpPr>
            <a:stCxn id="10" idx="2"/>
            <a:endCxn id="11" idx="0"/>
          </p:cNvCxnSpPr>
          <p:nvPr/>
        </p:nvCxnSpPr>
        <p:spPr>
          <a:xfrm flipH="1">
            <a:off x="4665663" y="1338263"/>
            <a:ext cx="0" cy="73025"/>
          </a:xfrm>
          <a:prstGeom prst="line">
            <a:avLst/>
          </a:prstGeom>
          <a:ln w="127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>
            <a:stCxn id="11" idx="2"/>
            <a:endCxn id="12" idx="0"/>
          </p:cNvCxnSpPr>
          <p:nvPr/>
        </p:nvCxnSpPr>
        <p:spPr>
          <a:xfrm>
            <a:off x="4665663" y="1739900"/>
            <a:ext cx="0" cy="215900"/>
          </a:xfrm>
          <a:prstGeom prst="line">
            <a:avLst/>
          </a:prstGeom>
          <a:ln w="127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>
            <a:stCxn id="12" idx="2"/>
            <a:endCxn id="13" idx="0"/>
          </p:cNvCxnSpPr>
          <p:nvPr/>
        </p:nvCxnSpPr>
        <p:spPr>
          <a:xfrm>
            <a:off x="4665663" y="2284413"/>
            <a:ext cx="0" cy="63500"/>
          </a:xfrm>
          <a:prstGeom prst="line">
            <a:avLst/>
          </a:prstGeom>
          <a:ln w="127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연결선 46"/>
          <p:cNvCxnSpPr>
            <a:stCxn id="13" idx="2"/>
            <a:endCxn id="14" idx="0"/>
          </p:cNvCxnSpPr>
          <p:nvPr/>
        </p:nvCxnSpPr>
        <p:spPr>
          <a:xfrm>
            <a:off x="4665663" y="2676525"/>
            <a:ext cx="0" cy="217488"/>
          </a:xfrm>
          <a:prstGeom prst="line">
            <a:avLst/>
          </a:prstGeom>
          <a:ln w="127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>
            <a:stCxn id="14" idx="2"/>
            <a:endCxn id="15" idx="0"/>
          </p:cNvCxnSpPr>
          <p:nvPr/>
        </p:nvCxnSpPr>
        <p:spPr>
          <a:xfrm>
            <a:off x="4665663" y="3222625"/>
            <a:ext cx="0" cy="61913"/>
          </a:xfrm>
          <a:prstGeom prst="line">
            <a:avLst/>
          </a:prstGeom>
          <a:ln w="127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stCxn id="15" idx="2"/>
            <a:endCxn id="16" idx="0"/>
          </p:cNvCxnSpPr>
          <p:nvPr/>
        </p:nvCxnSpPr>
        <p:spPr>
          <a:xfrm>
            <a:off x="4665663" y="3614738"/>
            <a:ext cx="0" cy="71437"/>
          </a:xfrm>
          <a:prstGeom prst="line">
            <a:avLst/>
          </a:prstGeom>
          <a:ln w="127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/>
          <p:cNvCxnSpPr>
            <a:stCxn id="16" idx="2"/>
            <a:endCxn id="17" idx="0"/>
          </p:cNvCxnSpPr>
          <p:nvPr/>
        </p:nvCxnSpPr>
        <p:spPr>
          <a:xfrm>
            <a:off x="4665663" y="4014788"/>
            <a:ext cx="0" cy="61912"/>
          </a:xfrm>
          <a:prstGeom prst="line">
            <a:avLst/>
          </a:prstGeom>
          <a:ln w="127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직선 연결선 64"/>
          <p:cNvCxnSpPr>
            <a:stCxn id="17" idx="2"/>
            <a:endCxn id="18" idx="0"/>
          </p:cNvCxnSpPr>
          <p:nvPr/>
        </p:nvCxnSpPr>
        <p:spPr>
          <a:xfrm flipH="1">
            <a:off x="4665663" y="4405313"/>
            <a:ext cx="0" cy="73025"/>
          </a:xfrm>
          <a:prstGeom prst="line">
            <a:avLst/>
          </a:prstGeom>
          <a:ln w="127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>
            <a:stCxn id="18" idx="2"/>
            <a:endCxn id="20" idx="0"/>
          </p:cNvCxnSpPr>
          <p:nvPr/>
        </p:nvCxnSpPr>
        <p:spPr>
          <a:xfrm>
            <a:off x="4665663" y="4806950"/>
            <a:ext cx="0" cy="71438"/>
          </a:xfrm>
          <a:prstGeom prst="line">
            <a:avLst/>
          </a:prstGeom>
          <a:ln w="127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직선 연결선 70"/>
          <p:cNvCxnSpPr>
            <a:stCxn id="20" idx="2"/>
            <a:endCxn id="21" idx="0"/>
          </p:cNvCxnSpPr>
          <p:nvPr/>
        </p:nvCxnSpPr>
        <p:spPr>
          <a:xfrm flipH="1">
            <a:off x="4664075" y="5208588"/>
            <a:ext cx="1588" cy="195262"/>
          </a:xfrm>
          <a:prstGeom prst="line">
            <a:avLst/>
          </a:prstGeom>
          <a:ln w="127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>
            <a:stCxn id="21" idx="2"/>
            <a:endCxn id="22" idx="0"/>
          </p:cNvCxnSpPr>
          <p:nvPr/>
        </p:nvCxnSpPr>
        <p:spPr>
          <a:xfrm>
            <a:off x="4664075" y="5732463"/>
            <a:ext cx="0" cy="73025"/>
          </a:xfrm>
          <a:prstGeom prst="line">
            <a:avLst/>
          </a:prstGeom>
          <a:ln w="127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직선 연결선 85"/>
          <p:cNvCxnSpPr>
            <a:stCxn id="23" idx="1"/>
            <a:endCxn id="10" idx="3"/>
          </p:cNvCxnSpPr>
          <p:nvPr/>
        </p:nvCxnSpPr>
        <p:spPr>
          <a:xfrm flipH="1">
            <a:off x="6105525" y="1171575"/>
            <a:ext cx="792163" cy="3175"/>
          </a:xfrm>
          <a:prstGeom prst="line">
            <a:avLst/>
          </a:prstGeom>
          <a:ln w="127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직선 연결선 88"/>
          <p:cNvCxnSpPr>
            <a:stCxn id="24" idx="1"/>
          </p:cNvCxnSpPr>
          <p:nvPr/>
        </p:nvCxnSpPr>
        <p:spPr>
          <a:xfrm flipH="1" flipV="1">
            <a:off x="4678363" y="1839913"/>
            <a:ext cx="2219325" cy="1587"/>
          </a:xfrm>
          <a:prstGeom prst="line">
            <a:avLst/>
          </a:prstGeom>
          <a:ln w="127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연결선 95"/>
          <p:cNvCxnSpPr>
            <a:stCxn id="26" idx="1"/>
            <a:endCxn id="15" idx="3"/>
          </p:cNvCxnSpPr>
          <p:nvPr/>
        </p:nvCxnSpPr>
        <p:spPr>
          <a:xfrm flipH="1" flipV="1">
            <a:off x="6105525" y="3449638"/>
            <a:ext cx="792163" cy="1587"/>
          </a:xfrm>
          <a:prstGeom prst="line">
            <a:avLst/>
          </a:prstGeom>
          <a:ln w="127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/>
          <p:cNvCxnSpPr>
            <a:stCxn id="27" idx="1"/>
          </p:cNvCxnSpPr>
          <p:nvPr/>
        </p:nvCxnSpPr>
        <p:spPr>
          <a:xfrm flipH="1" flipV="1">
            <a:off x="4665663" y="5294313"/>
            <a:ext cx="2232025" cy="3175"/>
          </a:xfrm>
          <a:prstGeom prst="line">
            <a:avLst/>
          </a:prstGeom>
          <a:ln w="127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/>
          <p:cNvCxnSpPr/>
          <p:nvPr/>
        </p:nvCxnSpPr>
        <p:spPr>
          <a:xfrm flipH="1" flipV="1">
            <a:off x="4665663" y="2781300"/>
            <a:ext cx="2217737" cy="1588"/>
          </a:xfrm>
          <a:prstGeom prst="line">
            <a:avLst/>
          </a:prstGeom>
          <a:ln w="12700"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/>
          <p:cNvSpPr txBox="1"/>
          <p:nvPr/>
        </p:nvSpPr>
        <p:spPr>
          <a:xfrm>
            <a:off x="3905940" y="4554"/>
            <a:ext cx="4143404" cy="400110"/>
          </a:xfrm>
          <a:prstGeom prst="rect">
            <a:avLst/>
          </a:prstGeom>
          <a:solidFill>
            <a:srgbClr val="FFFFFF"/>
          </a:solidFill>
        </p:spPr>
        <p:txBody>
          <a:bodyPr>
            <a:spAutoFit/>
          </a:bodyPr>
          <a:lstStyle/>
          <a:p>
            <a:pPr algn="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en-US" altLang="ko-KR" sz="2000" i="1" dirty="0" smtClean="0">
                <a:solidFill>
                  <a:srgbClr val="FF0000"/>
                </a:solidFill>
                <a:effectLst>
                  <a:glow rad="139700">
                    <a:schemeClr val="accent2">
                      <a:satMod val="175000"/>
                      <a:alpha val="40000"/>
                    </a:schemeClr>
                  </a:glow>
                </a:effectLst>
                <a:latin typeface="Times New Roman" pitchFamily="18" charset="0"/>
                <a:ea typeface="HY울릉도M" pitchFamily="18" charset="-127"/>
                <a:cs typeface="Times New Roman" pitchFamily="18" charset="0"/>
              </a:rPr>
              <a:t>SKY  WORLD</a:t>
            </a:r>
            <a:endParaRPr kumimoji="0" lang="ko-KR" altLang="en-US" sz="2000" i="1" dirty="0">
              <a:solidFill>
                <a:srgbClr val="FF0000"/>
              </a:solidFill>
              <a:effectLst>
                <a:glow rad="139700">
                  <a:schemeClr val="accent2">
                    <a:satMod val="175000"/>
                    <a:alpha val="40000"/>
                  </a:schemeClr>
                </a:glow>
              </a:effectLst>
              <a:latin typeface="Times New Roman" pitchFamily="18" charset="0"/>
              <a:ea typeface="+mn-ea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lnDef>
      <a:spPr>
        <a:ln>
          <a:tailEnd type="arrow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디자인 사용자 지정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</a:majorFont>
    <a:minorFont>
      <a:latin typeface="맑은 고딕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7665</TotalTime>
  <Words>6882</Words>
  <Application>Microsoft Office PowerPoint</Application>
  <PresentationFormat>A4 용지(210x297mm)</PresentationFormat>
  <Paragraphs>2620</Paragraphs>
  <Slides>99</Slides>
  <Notes>1</Notes>
  <HiddenSlides>0</HiddenSlides>
  <MMClips>0</MMClips>
  <ScaleCrop>false</ScaleCrop>
  <HeadingPairs>
    <vt:vector size="4" baseType="variant">
      <vt:variant>
        <vt:lpstr>테마</vt:lpstr>
      </vt:variant>
      <vt:variant>
        <vt:i4>2</vt:i4>
      </vt:variant>
      <vt:variant>
        <vt:lpstr>슬라이드 제목</vt:lpstr>
      </vt:variant>
      <vt:variant>
        <vt:i4>99</vt:i4>
      </vt:variant>
    </vt:vector>
  </HeadingPairs>
  <TitlesOfParts>
    <vt:vector size="101" baseType="lpstr">
      <vt:lpstr>Office 테마</vt:lpstr>
      <vt:lpstr>디자인 사용자 지정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  <vt:lpstr>슬라이드 38</vt:lpstr>
      <vt:lpstr>슬라이드 39</vt:lpstr>
      <vt:lpstr>슬라이드 40</vt:lpstr>
      <vt:lpstr>슬라이드 41</vt:lpstr>
      <vt:lpstr>슬라이드 42</vt:lpstr>
      <vt:lpstr>슬라이드 43</vt:lpstr>
      <vt:lpstr>슬라이드 44</vt:lpstr>
      <vt:lpstr>슬라이드 45</vt:lpstr>
      <vt:lpstr>슬라이드 46</vt:lpstr>
      <vt:lpstr>슬라이드 47</vt:lpstr>
      <vt:lpstr>슬라이드 48</vt:lpstr>
      <vt:lpstr>슬라이드 49</vt:lpstr>
      <vt:lpstr>슬라이드 50</vt:lpstr>
      <vt:lpstr>슬라이드 51</vt:lpstr>
      <vt:lpstr>슬라이드 52</vt:lpstr>
      <vt:lpstr>슬라이드 53</vt:lpstr>
      <vt:lpstr>슬라이드 54</vt:lpstr>
      <vt:lpstr>슬라이드 55</vt:lpstr>
      <vt:lpstr>슬라이드 56</vt:lpstr>
      <vt:lpstr>슬라이드 57</vt:lpstr>
      <vt:lpstr>슬라이드 58</vt:lpstr>
      <vt:lpstr>슬라이드 59</vt:lpstr>
      <vt:lpstr>슬라이드 60</vt:lpstr>
      <vt:lpstr>슬라이드 61</vt:lpstr>
      <vt:lpstr>슬라이드 62</vt:lpstr>
      <vt:lpstr>슬라이드 63</vt:lpstr>
      <vt:lpstr>슬라이드 64</vt:lpstr>
      <vt:lpstr>슬라이드 65</vt:lpstr>
      <vt:lpstr>슬라이드 66</vt:lpstr>
      <vt:lpstr>슬라이드 67</vt:lpstr>
      <vt:lpstr>슬라이드 68</vt:lpstr>
      <vt:lpstr>슬라이드 69</vt:lpstr>
      <vt:lpstr>슬라이드 70</vt:lpstr>
      <vt:lpstr>슬라이드 71</vt:lpstr>
      <vt:lpstr>슬라이드 72</vt:lpstr>
      <vt:lpstr>슬라이드 73</vt:lpstr>
      <vt:lpstr>슬라이드 74</vt:lpstr>
      <vt:lpstr>슬라이드 75</vt:lpstr>
      <vt:lpstr>슬라이드 76</vt:lpstr>
      <vt:lpstr>슬라이드 77</vt:lpstr>
      <vt:lpstr>슬라이드 78</vt:lpstr>
      <vt:lpstr>슬라이드 79</vt:lpstr>
      <vt:lpstr>슬라이드 80</vt:lpstr>
      <vt:lpstr>슬라이드 81</vt:lpstr>
      <vt:lpstr>슬라이드 82</vt:lpstr>
      <vt:lpstr>슬라이드 83</vt:lpstr>
      <vt:lpstr>슬라이드 84</vt:lpstr>
      <vt:lpstr>슬라이드 85</vt:lpstr>
      <vt:lpstr>슬라이드 86</vt:lpstr>
      <vt:lpstr>슬라이드 87</vt:lpstr>
      <vt:lpstr>슬라이드 88</vt:lpstr>
      <vt:lpstr>슬라이드 89</vt:lpstr>
      <vt:lpstr>슬라이드 90</vt:lpstr>
      <vt:lpstr>슬라이드 91</vt:lpstr>
      <vt:lpstr>슬라이드 92</vt:lpstr>
      <vt:lpstr>슬라이드 93</vt:lpstr>
      <vt:lpstr>슬라이드 94</vt:lpstr>
      <vt:lpstr>슬라이드 95</vt:lpstr>
      <vt:lpstr>슬라이드 96</vt:lpstr>
      <vt:lpstr>슬라이드 97</vt:lpstr>
      <vt:lpstr>슬라이드 98</vt:lpstr>
      <vt:lpstr>슬라이드 99</vt:lpstr>
    </vt:vector>
  </TitlesOfParts>
  <Company>R&amp;D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꽉꽈라곽</dc:creator>
  <cp:lastModifiedBy>김영탄</cp:lastModifiedBy>
  <cp:revision>621</cp:revision>
  <cp:lastPrinted>2016-10-25T04:40:32Z</cp:lastPrinted>
  <dcterms:created xsi:type="dcterms:W3CDTF">2006-10-05T04:04:58Z</dcterms:created>
  <dcterms:modified xsi:type="dcterms:W3CDTF">2019-04-25T00:22:57Z</dcterms:modified>
</cp:coreProperties>
</file>